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77" r:id="rId12"/>
    <p:sldId id="268" r:id="rId13"/>
    <p:sldId id="269" r:id="rId14"/>
    <p:sldId id="270" r:id="rId15"/>
    <p:sldId id="271" r:id="rId16"/>
    <p:sldId id="273" r:id="rId17"/>
    <p:sldId id="274" r:id="rId18"/>
    <p:sldId id="275" r:id="rId19"/>
    <p:sldId id="276" r:id="rId20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97" d="100"/>
          <a:sy n="97" d="100"/>
        </p:scale>
        <p:origin x="96" y="37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862533-E0A4-4566-B223-37A8A9F5C1A7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69DA27D2-FC3C-42D1-A505-23B9FC9BB9EF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A5F811-E2A2-44F0-83F3-6C6951DC647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3874C-57D3-482E-9B5C-57A54F58710C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FB3B7CF1-4C6A-42F3-AF52-E7CB3D121CF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D1AABA-6319-459D-A0EA-623FF8FB1AF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96FE9-CC8A-4ECF-A791-6F91734B9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5760198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55707AD-3BD6-4A65-B5D1-817387399E2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C5748A3A-DA4A-4AED-B9CD-4C61A623AE31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523EC23-4F6A-41A0-8FC3-FEBB5F4E455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3874C-57D3-482E-9B5C-57A54F58710C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0756EFBC-B2CE-4D91-89FB-4D66064D8B8F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11FA795A-AE43-4F3C-B9A0-872BFBD9E10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96FE9-CC8A-4ECF-A791-6F91734B9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053323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42DE14EC-B64B-48EC-96EF-2405D72338B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E72B497-A787-44B9-BCF5-1A3F3884FA2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816A1FF-B2B1-4A3B-B1B9-765FEF2E60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3874C-57D3-482E-9B5C-57A54F58710C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9BCA144-9568-4D95-AE94-6564E7478E5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3FCEA56B-91E0-4444-9D10-7A6124EA583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96FE9-CC8A-4ECF-A791-6F91734B9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8070626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D0DB3E2-CC30-44D1-AB38-090678959E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89710D6-3997-44E2-9F66-E38768AEFE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C52CD3C-D7B2-4297-B1B1-BECA2C82B11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DD691A6-A822-49BC-9E9C-DA2CB78B6FA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3874C-57D3-482E-9B5C-57A54F58710C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69906A0D-1B00-424B-B959-1E41EF1B562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C316AA24-9070-4979-97EE-827B9170400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96FE9-CC8A-4ECF-A791-6F91734B9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5613346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1DB5768-66C5-409B-BF40-9F1BEC513E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7D18283C-9D93-4AE2-8A08-B0C98FFC63BE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61E64DF1-B76A-48A1-AB58-B50D4A19F30D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F9632769-3D48-417C-83AE-A4FF763A4B9B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64BA098F-BA3F-42CF-AA81-130F322B100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64C346C8-52C4-4517-80DE-DB06CACF49C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3874C-57D3-482E-9B5C-57A54F58710C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EBA73FE9-6E31-461E-9FC5-D8D1EFF0C70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E520D1C6-B7BC-4C0D-ABEE-9FB8084F424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96FE9-CC8A-4ECF-A791-6F91734B9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250611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002654-2767-4EEF-9BB4-E4AD8779EE6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9D23756-B79B-4F9E-BD7B-DF782F6C600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3874C-57D3-482E-9B5C-57A54F58710C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337B6520-B108-427D-B972-173BCBBE8C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FED8C102-3920-40D0-B0E9-DEC34E36D73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96FE9-CC8A-4ECF-A791-6F91734B9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3731827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CAE3532D-8CD7-4CB6-857F-22D6124A03C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3874C-57D3-482E-9B5C-57A54F58710C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33362DED-296A-4C80-B2CD-F3C887A3DEC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0E46A689-9D1C-4D2E-8DD2-E744871B7DF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96FE9-CC8A-4ECF-A791-6F91734B9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3243574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890A258-A87A-49FC-95D4-9201FF4E6B4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EFFF62-B4D8-41FC-BF50-651872A77D5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908ECD9-700D-4D68-BA72-299EECD7CDC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35BEF0CA-AB05-4F93-98E9-B671F5EAE4B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3874C-57D3-482E-9B5C-57A54F58710C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F0641057-AADD-442D-8104-8FA09AA513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F97E5298-44CB-4BAD-8B34-77252A0D45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96FE9-CC8A-4ECF-A791-6F91734B9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075818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2BC1D90-9822-4582-8EEE-736F776EB74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8B9E2E2-4C26-4BEB-A751-3F622C55E572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F54F2D29-7537-4AF0-B060-998CBD26FD35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A46FF6FC-BAB2-4143-9907-36E7FAFA77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3874C-57D3-482E-9B5C-57A54F58710C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CEE9258A-DADC-4FEC-88C6-722CA4D8AC5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9B8675A4-5D70-4E83-BA60-DF2D44AEAFDD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96FE9-CC8A-4ECF-A791-6F91734B9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1855269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22CBCF6-A658-454C-831F-79090B6CCFC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87D2622-D65B-49FC-BAF9-CA464D3FC967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1E1853EB-B705-4C92-94EC-83915C2795A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3874C-57D3-482E-9B5C-57A54F58710C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F294FA5-77FF-49AF-BD8D-9DF2E8D3E94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20F9A46-CB17-4418-AE80-070F413F69C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96FE9-CC8A-4ECF-A791-6F91734B9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22526661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B70C7AF1-B4E5-4613-B9A6-08B000998830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57F83469-F269-46D4-AD15-D7D6F8900CBE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F3C7EAC1-7AF1-44CE-9FD7-3A6D55A3F4AB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2E3874C-57D3-482E-9B5C-57A54F58710C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1C8B933-22D7-454D-981A-2AF38C9ED81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CA34CB9-B4B7-4D0C-8800-C445B470D8C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696FE9-CC8A-4ECF-A791-6F91734B9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0501513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4">
            <a:lumMod val="20000"/>
            <a:lumOff val="8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CAC41B0C-26FE-4DE7-A231-2DB499DC519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56E25072-A1D9-4BFB-A932-E4CD67EC1E6F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B5F153A1-1B1D-4258-9CFC-35253A26ED3D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2E3874C-57D3-482E-9B5C-57A54F58710C}" type="datetimeFigureOut">
              <a:rPr lang="en-GB" smtClean="0"/>
              <a:t>08/09/2025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103808FF-FFFB-485D-BBE4-48A53930C9FE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0D26D64-B3E8-47D9-B009-4A610147F49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4696FE9-CC8A-4ECF-A791-6F91734B91F6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476075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hyperlink" Target="https://www.stmarys-byfleet.surrey.sch.uk/page/?title=Termly+Curriculum+Overviews&amp;pid=119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hyperlink" Target="https://www.stmarys-byfleet.surrey.sch.uk/page/?title=End+of+Year+Expectations&amp;pid=513" TargetMode="External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hyperlink" Target="https://play.numbots.com/#/intro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tmarys-byfleet.surrey.sch.uk/page/?title=SEND+Provision&amp;pid=47" TargetMode="External"/><Relationship Id="rId2" Type="http://schemas.openxmlformats.org/officeDocument/2006/relationships/hyperlink" Target="https://www.stmarys-byfleet.surrey.sch.uk/page/?title=Home+School+Link+Worker&amp;pid=104" TargetMode="External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www.stmarys-byfleet.surrey.sch.uk/page/?title=Online+Safety&amp;pid=242" TargetMode="Externa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39EEBA1-D9AD-4454-9FC8-4EEA9DC5E12C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559676" y="4192135"/>
            <a:ext cx="11130455" cy="2387600"/>
          </a:xfrm>
        </p:spPr>
        <p:txBody>
          <a:bodyPr>
            <a:normAutofit fontScale="90000"/>
          </a:bodyPr>
          <a:lstStyle/>
          <a:p>
            <a:r>
              <a:rPr lang="en-GB" sz="5300" b="1" dirty="0"/>
              <a:t>Meet our team: </a:t>
            </a:r>
            <a:br>
              <a:rPr lang="en-GB" sz="4400" dirty="0"/>
            </a:br>
            <a:r>
              <a:rPr lang="en-GB" sz="4400" dirty="0"/>
              <a:t>Lions – Miss O’Brien</a:t>
            </a:r>
            <a:br>
              <a:rPr lang="en-GB" sz="4400" dirty="0"/>
            </a:br>
            <a:r>
              <a:rPr lang="en-GB" sz="4400" dirty="0"/>
              <a:t>Support Staff – Mrs Greenwood, Mrs Platt and Miss Allen</a:t>
            </a:r>
            <a:br>
              <a:rPr lang="en-GB" sz="4400" dirty="0"/>
            </a:br>
            <a:r>
              <a:rPr lang="en-GB" sz="4400" dirty="0"/>
              <a:t>Tigers – Mrs Masters and Mrs Turner (Wednesday)</a:t>
            </a:r>
            <a:br>
              <a:rPr lang="en-GB" sz="4400" dirty="0"/>
            </a:br>
            <a:r>
              <a:rPr lang="en-GB" sz="4400" dirty="0"/>
              <a:t>Support Staff – Mrs </a:t>
            </a:r>
            <a:r>
              <a:rPr lang="en-GB" sz="4400" dirty="0" err="1"/>
              <a:t>Saggi</a:t>
            </a:r>
            <a:endParaRPr lang="en-GB" dirty="0"/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2911576-C6CE-4D12-B702-4E13CD9C6036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637035" y="75420"/>
            <a:ext cx="2625972" cy="27702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65069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D0DED79-76D6-427C-A208-08BC4757408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8B66F66-4620-4B49-BF7F-8BA3B7562CF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F5208B95-65EB-474B-8CCA-67597B84D663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016772" y="81839"/>
            <a:ext cx="7901669" cy="66943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608218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6AF6BDA-BE7A-4C59-B5D5-425A4681B2F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Typical School Day </a:t>
            </a:r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8C5735A6-459B-44D1-BD55-E11824918F95}"/>
              </a:ext>
            </a:extLst>
          </p:cNvPr>
          <p:cNvSpPr/>
          <p:nvPr/>
        </p:nvSpPr>
        <p:spPr>
          <a:xfrm>
            <a:off x="603379" y="2088226"/>
            <a:ext cx="6096000" cy="3539430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</a:rPr>
              <a:t>08:35 - School gate opens</a:t>
            </a:r>
          </a:p>
          <a:p>
            <a:r>
              <a:rPr lang="en-GB" sz="2800" dirty="0">
                <a:solidFill>
                  <a:srgbClr val="000000"/>
                </a:solidFill>
              </a:rPr>
              <a:t>08:40 - Morning Task </a:t>
            </a:r>
            <a:endParaRPr lang="en-GB" sz="2000" dirty="0">
              <a:solidFill>
                <a:srgbClr val="000000"/>
              </a:solidFill>
            </a:endParaRPr>
          </a:p>
          <a:p>
            <a:r>
              <a:rPr lang="en-GB" sz="2800" dirty="0">
                <a:solidFill>
                  <a:srgbClr val="000000"/>
                </a:solidFill>
              </a:rPr>
              <a:t>09:00 - Guided Reading</a:t>
            </a:r>
          </a:p>
          <a:p>
            <a:r>
              <a:rPr lang="en-GB" sz="2800" dirty="0">
                <a:solidFill>
                  <a:srgbClr val="000000"/>
                </a:solidFill>
              </a:rPr>
              <a:t>09:20 - Collective Worship</a:t>
            </a:r>
          </a:p>
          <a:p>
            <a:r>
              <a:rPr lang="en-GB" sz="2800" dirty="0">
                <a:solidFill>
                  <a:srgbClr val="000000"/>
                </a:solidFill>
              </a:rPr>
              <a:t>09:45 - Phonics and English</a:t>
            </a:r>
          </a:p>
          <a:p>
            <a:r>
              <a:rPr lang="en-GB" sz="2800" dirty="0">
                <a:solidFill>
                  <a:srgbClr val="000000"/>
                </a:solidFill>
              </a:rPr>
              <a:t>10:45 - Break</a:t>
            </a:r>
          </a:p>
          <a:p>
            <a:r>
              <a:rPr lang="en-GB" sz="2800" dirty="0">
                <a:solidFill>
                  <a:srgbClr val="000000"/>
                </a:solidFill>
              </a:rPr>
              <a:t>11:00 - Maths</a:t>
            </a:r>
          </a:p>
          <a:p>
            <a:r>
              <a:rPr lang="en-GB" sz="2800" dirty="0">
                <a:solidFill>
                  <a:srgbClr val="000000"/>
                </a:solidFill>
              </a:rPr>
              <a:t>12:00 - Lunch</a:t>
            </a:r>
          </a:p>
        </p:txBody>
      </p:sp>
      <p:sp>
        <p:nvSpPr>
          <p:cNvPr id="5" name="Rectangle 4">
            <a:extLst>
              <a:ext uri="{FF2B5EF4-FFF2-40B4-BE49-F238E27FC236}">
                <a16:creationId xmlns:a16="http://schemas.microsoft.com/office/drawing/2014/main" id="{8D75CE08-418C-47C8-A2B5-AE0511761BBD}"/>
              </a:ext>
            </a:extLst>
          </p:cNvPr>
          <p:cNvSpPr/>
          <p:nvPr/>
        </p:nvSpPr>
        <p:spPr>
          <a:xfrm>
            <a:off x="6096000" y="2088226"/>
            <a:ext cx="6096000" cy="2677656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en-GB" sz="2800" dirty="0">
                <a:solidFill>
                  <a:srgbClr val="000000"/>
                </a:solidFill>
              </a:rPr>
              <a:t>12:45 - Meditation and handwriting</a:t>
            </a:r>
          </a:p>
          <a:p>
            <a:r>
              <a:rPr lang="en-GB" sz="2800" dirty="0">
                <a:solidFill>
                  <a:srgbClr val="000000"/>
                </a:solidFill>
              </a:rPr>
              <a:t>13:00 - Daily PSHE</a:t>
            </a:r>
          </a:p>
          <a:p>
            <a:r>
              <a:rPr lang="en-GB" sz="2800" dirty="0">
                <a:solidFill>
                  <a:srgbClr val="000000"/>
                </a:solidFill>
              </a:rPr>
              <a:t>13:15 - Mastering Number</a:t>
            </a:r>
          </a:p>
          <a:p>
            <a:r>
              <a:rPr lang="en-GB" sz="2800" dirty="0">
                <a:solidFill>
                  <a:srgbClr val="000000"/>
                </a:solidFill>
              </a:rPr>
              <a:t>13:30 - Foundation lessons </a:t>
            </a:r>
          </a:p>
          <a:p>
            <a:r>
              <a:rPr lang="en-GB" sz="2800" dirty="0">
                <a:solidFill>
                  <a:srgbClr val="000000"/>
                </a:solidFill>
              </a:rPr>
              <a:t>14:45 - Class story and reflection</a:t>
            </a:r>
          </a:p>
          <a:p>
            <a:r>
              <a:rPr lang="en-GB" sz="2800" dirty="0">
                <a:solidFill>
                  <a:srgbClr val="000000"/>
                </a:solidFill>
              </a:rPr>
              <a:t>15:10 -  Home Time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EF46586D-7693-48A6-BE75-4F686F084746}"/>
              </a:ext>
            </a:extLst>
          </p:cNvPr>
          <p:cNvSpPr/>
          <p:nvPr/>
        </p:nvSpPr>
        <p:spPr>
          <a:xfrm>
            <a:off x="5495945" y="5304490"/>
            <a:ext cx="6640286" cy="64633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en-GB" dirty="0">
                <a:solidFill>
                  <a:srgbClr val="FF0000"/>
                </a:solidFill>
              </a:rPr>
              <a:t>Children will walk into class on their own by 8:40 and will be dismissed from the classroom at 15:10.</a:t>
            </a:r>
          </a:p>
        </p:txBody>
      </p:sp>
    </p:spTree>
    <p:extLst>
      <p:ext uri="{BB962C8B-B14F-4D97-AF65-F5344CB8AC3E}">
        <p14:creationId xmlns:p14="http://schemas.microsoft.com/office/powerpoint/2010/main" val="1873096249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4EA9912-79E7-4156-ABCA-0828DE7BAA9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Termly Curriculum Overviews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9947F78-AD4B-478B-A651-58FDB2CB09E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4711958" y="4217437"/>
            <a:ext cx="6641841" cy="1959526"/>
          </a:xfrm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dirty="0">
                <a:hlinkClick r:id="rId2"/>
              </a:rPr>
              <a:t>https://www.stmarys-byfleet.surrey.sch.uk/page/?title=Termly+Curriculum+Overviews&amp;pid=119</a:t>
            </a:r>
            <a:r>
              <a:rPr lang="en-GB" sz="1600" dirty="0"/>
              <a:t>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754B3FE7-6164-49EC-ABA4-925B53E102C5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38200" y="1567317"/>
            <a:ext cx="2219635" cy="4867954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E7D66212-58E8-454E-8B11-099563684BD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988529" y="1672417"/>
            <a:ext cx="8198875" cy="162345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4134926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32748E1-747A-44FA-BD20-C52682EE52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End of Year Expectations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FD7420B-D2E2-4BCC-A705-6D4A46170FE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>
              <a:buNone/>
            </a:pPr>
            <a:r>
              <a:rPr lang="en-GB" sz="1600" dirty="0">
                <a:hlinkClick r:id="rId2"/>
              </a:rPr>
              <a:t>https://www.stmarys-byfleet.surrey.sch.uk/page/?title=End+of+Year+Expectations&amp;pid=513</a:t>
            </a:r>
            <a:r>
              <a:rPr lang="en-GB" sz="1600" dirty="0"/>
              <a:t> </a:t>
            </a:r>
          </a:p>
          <a:p>
            <a:pPr marL="0" indent="0">
              <a:buNone/>
            </a:pPr>
            <a:endParaRPr lang="en-GB" sz="1600" dirty="0"/>
          </a:p>
          <a:p>
            <a:pPr marL="0" indent="0">
              <a:buNone/>
            </a:pPr>
            <a:r>
              <a:rPr lang="en-GB" sz="1600" dirty="0"/>
              <a:t>National Curriculum. 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284BFD0F-2C6A-4B6C-8C3D-33FD237DBD8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53603" y="2460170"/>
            <a:ext cx="7125317" cy="393988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2866239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B10AC3C-13AF-4D77-841A-99D81B172EE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15AD6C9-4F07-4DEB-B8A2-CE3D8932CE3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3431036A-B9F1-4531-AB2B-AA79EE0112B0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7911" y="0"/>
            <a:ext cx="7687949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BC90EB63-ABBB-4337-B334-A786AA76955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8045860" y="277870"/>
            <a:ext cx="3836979" cy="282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5447174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86EAC46-8C17-421D-8447-82273AB19EE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6EE7629E-1D93-4985-BDAE-CB26A89B220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413379"/>
            <a:ext cx="10515600" cy="1763583"/>
          </a:xfrm>
        </p:spPr>
        <p:txBody>
          <a:bodyPr/>
          <a:lstStyle/>
          <a:p>
            <a:pPr marL="0" indent="0" algn="ctr">
              <a:buNone/>
            </a:pPr>
            <a:r>
              <a:rPr lang="en-GB" dirty="0"/>
              <a:t>Support meetings will be put in place for families that are finding it challenging to consistently adhere to the home school agreement.  </a:t>
            </a:r>
          </a:p>
          <a:p>
            <a:pPr marL="0" indent="0" algn="ctr">
              <a:buNone/>
            </a:pPr>
            <a:r>
              <a:rPr lang="en-GB" dirty="0"/>
              <a:t>Your home/school agreement will be sent out via email shortly.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D890C4DD-72C4-4CC4-B188-D79DFA97E21C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39551" y="129034"/>
            <a:ext cx="8630816" cy="417014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385490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329576A-0ADD-415F-AB60-D9F5836078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Homework expectations</a:t>
            </a: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6256837-10D9-4C7D-BB13-4859AF9BD230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Reading x 5 weekly</a:t>
            </a:r>
          </a:p>
          <a:p>
            <a:r>
              <a:rPr lang="en-GB" dirty="0"/>
              <a:t>Weekly spelling list in reading record </a:t>
            </a:r>
          </a:p>
          <a:p>
            <a:r>
              <a:rPr lang="en-GB" dirty="0"/>
              <a:t>Weekly spelling handwriting </a:t>
            </a:r>
          </a:p>
          <a:p>
            <a:r>
              <a:rPr lang="en-GB" dirty="0"/>
              <a:t>Comprehension booklet</a:t>
            </a:r>
          </a:p>
          <a:p>
            <a:r>
              <a:rPr lang="en-GB" dirty="0"/>
              <a:t>Numbots</a:t>
            </a:r>
          </a:p>
          <a:p>
            <a:r>
              <a:rPr lang="en-GB" dirty="0"/>
              <a:t>Homework and reading records to be handed in on a </a:t>
            </a:r>
            <a:r>
              <a:rPr lang="en-GB" b="1" dirty="0"/>
              <a:t>Thursday.</a:t>
            </a:r>
          </a:p>
          <a:p>
            <a:r>
              <a:rPr lang="en-GB" dirty="0"/>
              <a:t>If homework is not completed, children will be expected to do this during their own time at school.</a:t>
            </a:r>
          </a:p>
          <a:p>
            <a:endParaRPr lang="en-GB" dirty="0"/>
          </a:p>
        </p:txBody>
      </p:sp>
      <p:sp>
        <p:nvSpPr>
          <p:cNvPr id="4" name="TextBox 3">
            <a:extLst>
              <a:ext uri="{FF2B5EF4-FFF2-40B4-BE49-F238E27FC236}">
                <a16:creationId xmlns:a16="http://schemas.microsoft.com/office/drawing/2014/main" id="{FEFD2C84-20C9-4B72-8945-4239A016D005}"/>
              </a:ext>
            </a:extLst>
          </p:cNvPr>
          <p:cNvSpPr txBox="1"/>
          <p:nvPr/>
        </p:nvSpPr>
        <p:spPr>
          <a:xfrm>
            <a:off x="7343192" y="2006082"/>
            <a:ext cx="4075922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>
                <a:hlinkClick r:id="rId2"/>
              </a:rPr>
              <a:t>https://play.numbots.com/#/intro</a:t>
            </a:r>
            <a:r>
              <a:rPr lang="en-GB" dirty="0"/>
              <a:t> </a:t>
            </a:r>
          </a:p>
          <a:p>
            <a:endParaRPr lang="en-GB" dirty="0"/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002936637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A67F8E9-1F2E-4925-A242-6F9E89D7626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Behaviour Policy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2AC599AE-CA5A-4537-B362-8F3852F8160F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Green time </a:t>
            </a:r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0F6A3DD7-395F-4457-9FCC-A08729F5BD18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66901" y="74644"/>
            <a:ext cx="6323503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743753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E17D876-9A77-4560-8C3C-D67FA75E29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Uniform </a:t>
            </a:r>
          </a:p>
        </p:txBody>
      </p:sp>
      <p:pic>
        <p:nvPicPr>
          <p:cNvPr id="4" name="Content Placeholder 3">
            <a:extLst>
              <a:ext uri="{FF2B5EF4-FFF2-40B4-BE49-F238E27FC236}">
                <a16:creationId xmlns:a16="http://schemas.microsoft.com/office/drawing/2014/main" id="{F141602E-AD1B-4D9F-85FB-9D8D6D77026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03507" y="1253331"/>
            <a:ext cx="4245851" cy="4351338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DEC7EBD7-02E9-4838-8156-7D2E132EBFF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4875" y="188067"/>
            <a:ext cx="8293409" cy="2130528"/>
          </a:xfrm>
          <a:prstGeom prst="rect">
            <a:avLst/>
          </a:prstGeom>
        </p:spPr>
      </p:pic>
      <p:pic>
        <p:nvPicPr>
          <p:cNvPr id="6" name="Picture 5">
            <a:extLst>
              <a:ext uri="{FF2B5EF4-FFF2-40B4-BE49-F238E27FC236}">
                <a16:creationId xmlns:a16="http://schemas.microsoft.com/office/drawing/2014/main" id="{4FEC76F2-3D97-477C-A886-1FD758933803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3898747" y="2377267"/>
            <a:ext cx="8005665" cy="429266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24372938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Picture 4">
            <a:extLst>
              <a:ext uri="{FF2B5EF4-FFF2-40B4-BE49-F238E27FC236}">
                <a16:creationId xmlns:a16="http://schemas.microsoft.com/office/drawing/2014/main" id="{674310F9-98AB-4EFE-B9D9-5E1EBE03051F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3866" y="200024"/>
            <a:ext cx="5711113" cy="6457951"/>
          </a:xfrm>
          <a:prstGeom prst="rect">
            <a:avLst/>
          </a:prstGeom>
        </p:spPr>
      </p:pic>
      <p:pic>
        <p:nvPicPr>
          <p:cNvPr id="7" name="Picture 6">
            <a:extLst>
              <a:ext uri="{FF2B5EF4-FFF2-40B4-BE49-F238E27FC236}">
                <a16:creationId xmlns:a16="http://schemas.microsoft.com/office/drawing/2014/main" id="{243F0698-9636-41EB-B9CC-978888AC7A71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6000" y="200024"/>
            <a:ext cx="5941315" cy="645795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4278535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C63AE2A-CC97-4772-A7F2-1766AC87C9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971615"/>
            <a:ext cx="10515600" cy="969153"/>
          </a:xfrm>
        </p:spPr>
        <p:txBody>
          <a:bodyPr>
            <a:normAutofit fontScale="90000"/>
          </a:bodyPr>
          <a:lstStyle/>
          <a:p>
            <a:r>
              <a:rPr lang="en-GB" dirty="0"/>
              <a:t>Rewards 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CC28858-E50A-4612-A0C0-3FEB4E43629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456191"/>
            <a:ext cx="10515600" cy="4351338"/>
          </a:xfrm>
        </p:spPr>
        <p:txBody>
          <a:bodyPr>
            <a:normAutofit fontScale="92500" lnSpcReduction="20000"/>
          </a:bodyPr>
          <a:lstStyle/>
          <a:p>
            <a:r>
              <a:rPr lang="en-GB" dirty="0"/>
              <a:t>Dojos</a:t>
            </a:r>
          </a:p>
          <a:p>
            <a:r>
              <a:rPr lang="en-GB" dirty="0"/>
              <a:t>Silver/gold certificates</a:t>
            </a:r>
          </a:p>
          <a:p>
            <a:r>
              <a:rPr lang="en-GB" dirty="0"/>
              <a:t>Whole-school reward stars for values </a:t>
            </a:r>
          </a:p>
          <a:p>
            <a:r>
              <a:rPr lang="en-GB" dirty="0"/>
              <a:t>Star of the Week</a:t>
            </a:r>
          </a:p>
          <a:p>
            <a:pPr marL="0" indent="0">
              <a:buNone/>
            </a:pPr>
            <a:endParaRPr lang="en-GB" sz="4300" dirty="0">
              <a:latin typeface="+mj-lt"/>
              <a:ea typeface="+mj-ea"/>
              <a:cs typeface="+mj-cs"/>
            </a:endParaRPr>
          </a:p>
          <a:p>
            <a:pPr marL="0" indent="0">
              <a:buNone/>
            </a:pPr>
            <a:r>
              <a:rPr lang="en-GB" sz="4300" dirty="0">
                <a:latin typeface="+mj-lt"/>
                <a:ea typeface="+mj-ea"/>
                <a:cs typeface="+mj-cs"/>
              </a:rPr>
              <a:t>Consequences</a:t>
            </a:r>
          </a:p>
          <a:p>
            <a:r>
              <a:rPr lang="en-GB" dirty="0"/>
              <a:t>If the presentation policy is not followed, children will be expected to rewrite their work.</a:t>
            </a:r>
          </a:p>
          <a:p>
            <a:r>
              <a:rPr lang="en-GB" dirty="0"/>
              <a:t>If doodles/drawings/graffiti are found, children will be sent to a senior leader. </a:t>
            </a:r>
          </a:p>
        </p:txBody>
      </p:sp>
    </p:spTree>
    <p:extLst>
      <p:ext uri="{BB962C8B-B14F-4D97-AF65-F5344CB8AC3E}">
        <p14:creationId xmlns:p14="http://schemas.microsoft.com/office/powerpoint/2010/main" val="1081623491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9F50428-71F8-4F28-89D9-2F80C18E3F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PE afternoons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0F9FFEB-48A3-4DB1-9973-BE1F2DA0E973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sz="4000" dirty="0"/>
              <a:t>Indoor PE – Thursday</a:t>
            </a:r>
          </a:p>
          <a:p>
            <a:r>
              <a:rPr lang="en-GB" sz="4000" dirty="0"/>
              <a:t>Outdoor PE – Monday (coaches)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360011985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DCA2FA3-8593-4335-9AD1-AD8FAC6D5C4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Communications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B300AA10-FCB2-4D62-9F01-6FDE56B9ABCF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825625"/>
            <a:ext cx="3369906" cy="4351338"/>
          </a:xfrm>
        </p:spPr>
        <p:txBody>
          <a:bodyPr>
            <a:normAutofit fontScale="70000" lnSpcReduction="20000"/>
          </a:bodyPr>
          <a:lstStyle/>
          <a:p>
            <a:r>
              <a:rPr lang="en-GB" dirty="0"/>
              <a:t>Communication will be sent out via the office by email.</a:t>
            </a:r>
          </a:p>
          <a:p>
            <a:r>
              <a:rPr lang="en-GB" dirty="0"/>
              <a:t>If you need to contact your child's class teacher, please email </a:t>
            </a:r>
            <a:br>
              <a:rPr lang="en-GB" dirty="0"/>
            </a:br>
            <a:r>
              <a:rPr lang="en-GB" dirty="0"/>
              <a:t>info@stmarys-byfleet.surrey.sch.uk and the message will be passed </a:t>
            </a:r>
            <a:br>
              <a:rPr lang="en-GB" dirty="0"/>
            </a:br>
            <a:r>
              <a:rPr lang="en-GB" dirty="0"/>
              <a:t>on. </a:t>
            </a:r>
          </a:p>
          <a:p>
            <a:r>
              <a:rPr lang="en-GB" dirty="0" err="1"/>
              <a:t>Scopay</a:t>
            </a:r>
            <a:r>
              <a:rPr lang="en-GB" dirty="0"/>
              <a:t> - Deadline reminders for contributions will be sent out 6 </a:t>
            </a:r>
            <a:br>
              <a:rPr lang="en-GB" dirty="0"/>
            </a:br>
            <a:r>
              <a:rPr lang="en-GB" dirty="0"/>
              <a:t>weeks before event. As always, if not enough contributions then the </a:t>
            </a:r>
            <a:br>
              <a:rPr lang="en-GB" dirty="0"/>
            </a:br>
            <a:r>
              <a:rPr lang="en-GB" dirty="0"/>
              <a:t>trip is not financially possible.  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CC7727A5-1CAA-4777-A4D8-0731C5D7B2D4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215463" y="0"/>
            <a:ext cx="4609741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F854955A-B71D-45F0-8195-0369B38A6D9B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138540" y="1542987"/>
            <a:ext cx="2914638" cy="285173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3965966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019A79C-3A8C-4116-B472-AB7135C7ED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Progress Reports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A6B75FB7-67BE-4513-B6FC-3A01A87767BA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End of term progress reports will be sent out termly.</a:t>
            </a:r>
          </a:p>
        </p:txBody>
      </p:sp>
    </p:spTree>
    <p:extLst>
      <p:ext uri="{BB962C8B-B14F-4D97-AF65-F5344CB8AC3E}">
        <p14:creationId xmlns:p14="http://schemas.microsoft.com/office/powerpoint/2010/main" val="2598009669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17B961B-F63E-4EA1-9282-71040BF5F4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Trips and workshops this year 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DADE904E-2661-4ED7-B71F-4858BF1484B9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/>
              <a:t>The Look Out Discovery Centre (Science) – Tuesday 14</a:t>
            </a:r>
            <a:r>
              <a:rPr lang="en-GB" baseline="30000" dirty="0"/>
              <a:t>th</a:t>
            </a:r>
            <a:r>
              <a:rPr lang="en-GB" dirty="0"/>
              <a:t> October 2025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The Great Fire of London Workshop (History) – Tuesday 13</a:t>
            </a:r>
            <a:r>
              <a:rPr lang="en-GB" baseline="30000" dirty="0"/>
              <a:t>th</a:t>
            </a:r>
            <a:r>
              <a:rPr lang="en-GB" dirty="0"/>
              <a:t> January 2026 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 err="1"/>
              <a:t>Wisley</a:t>
            </a:r>
            <a:r>
              <a:rPr lang="en-GB" dirty="0"/>
              <a:t> Gardens (Science) – Tuesday 14</a:t>
            </a:r>
            <a:r>
              <a:rPr lang="en-GB" baseline="30000" dirty="0"/>
              <a:t>th</a:t>
            </a:r>
            <a:r>
              <a:rPr lang="en-GB" dirty="0"/>
              <a:t> April 2026</a:t>
            </a:r>
          </a:p>
          <a:p>
            <a:pPr marL="0" indent="0">
              <a:buNone/>
            </a:pPr>
            <a:endParaRPr lang="en-GB" dirty="0"/>
          </a:p>
          <a:p>
            <a:r>
              <a:rPr lang="en-GB" dirty="0"/>
              <a:t>Byfleet Library Visit TBC. </a:t>
            </a:r>
          </a:p>
        </p:txBody>
      </p:sp>
    </p:spTree>
    <p:extLst>
      <p:ext uri="{BB962C8B-B14F-4D97-AF65-F5344CB8AC3E}">
        <p14:creationId xmlns:p14="http://schemas.microsoft.com/office/powerpoint/2010/main" val="1920225253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C179091-6E47-42AF-BD60-697C9F2F1ED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/>
              <a:t>Medication</a:t>
            </a:r>
            <a:br>
              <a:rPr lang="en-GB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8B34E210-4817-411A-BFDB-D3AFA266492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517715"/>
            <a:ext cx="10515600" cy="4351338"/>
          </a:xfrm>
        </p:spPr>
        <p:txBody>
          <a:bodyPr/>
          <a:lstStyle/>
          <a:p>
            <a:endParaRPr lang="en-GB" sz="3600" dirty="0"/>
          </a:p>
          <a:p>
            <a:pPr marL="0" indent="0">
              <a:buNone/>
            </a:pPr>
            <a:r>
              <a:rPr lang="en-GB" sz="3600" dirty="0"/>
              <a:t>If you haven't already, please make sure all medication is labelled and handed in to the office - </a:t>
            </a:r>
            <a:r>
              <a:rPr lang="en-GB" sz="3600" dirty="0" err="1"/>
              <a:t>epipens</a:t>
            </a:r>
            <a:r>
              <a:rPr lang="en-GB" sz="3600" dirty="0"/>
              <a:t>/</a:t>
            </a:r>
            <a:r>
              <a:rPr lang="en-GB" sz="3600" dirty="0" err="1"/>
              <a:t>jext</a:t>
            </a:r>
            <a:r>
              <a:rPr lang="en-GB" sz="3600" dirty="0"/>
              <a:t> pens (2 x pens). This includes all medication (including over the counter). The medication form can be found in </a:t>
            </a:r>
            <a:br>
              <a:rPr lang="en-GB" sz="3600" dirty="0"/>
            </a:br>
            <a:r>
              <a:rPr lang="en-GB" sz="3600" dirty="0"/>
              <a:t>the office or on our school website.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483184730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C5CDEAF-8D43-425B-B008-5141AEB0CF2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u="sng" dirty="0"/>
              <a:t>Support and information on the website </a:t>
            </a:r>
            <a:br>
              <a:rPr lang="en-GB" u="sng" dirty="0"/>
            </a:br>
            <a:endParaRPr lang="en-GB" dirty="0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5EC0FBE0-4880-4ECB-AB43-7779DE71D29C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956254"/>
            <a:ext cx="10515600" cy="4351338"/>
          </a:xfrm>
        </p:spPr>
        <p:txBody>
          <a:bodyPr>
            <a:normAutofit lnSpcReduction="10000"/>
          </a:bodyPr>
          <a:lstStyle/>
          <a:p>
            <a:r>
              <a:rPr lang="en-GB" dirty="0"/>
              <a:t>HSLW - </a:t>
            </a:r>
            <a:r>
              <a:rPr lang="en-GB" dirty="0">
                <a:hlinkClick r:id="rId2"/>
              </a:rPr>
              <a:t>https://www.stmarys-byfleet.surrey.sch.uk/page/?title=Home+School+Link+Worker&amp;pid=104</a:t>
            </a:r>
            <a:r>
              <a:rPr lang="en-GB" dirty="0"/>
              <a:t> </a:t>
            </a:r>
          </a:p>
          <a:p>
            <a:r>
              <a:rPr lang="en-GB" dirty="0"/>
              <a:t>SEND - </a:t>
            </a:r>
            <a:r>
              <a:rPr lang="en-GB" dirty="0">
                <a:hlinkClick r:id="rId3"/>
              </a:rPr>
              <a:t>https://www.stmarys-byfleet.surrey.sch.uk/page/?title=SEND+Provision&amp;pid=47</a:t>
            </a:r>
            <a:r>
              <a:rPr lang="en-GB" dirty="0"/>
              <a:t> </a:t>
            </a:r>
          </a:p>
          <a:p>
            <a:r>
              <a:rPr lang="en-GB" dirty="0"/>
              <a:t>E-Safety - </a:t>
            </a:r>
            <a:r>
              <a:rPr lang="en-GB" dirty="0">
                <a:hlinkClick r:id="rId4"/>
              </a:rPr>
              <a:t>https://www.stmarys-byfleet.surrey.sch.uk/page/?title=Online+Safety&amp;pid=242</a:t>
            </a:r>
            <a:r>
              <a:rPr lang="en-GB" dirty="0"/>
              <a:t> </a:t>
            </a:r>
          </a:p>
          <a:p>
            <a:endParaRPr lang="en-GB" dirty="0"/>
          </a:p>
          <a:p>
            <a:pPr marL="0" indent="0" algn="ctr">
              <a:buNone/>
            </a:pPr>
            <a:r>
              <a:rPr lang="en-GB" b="1" dirty="0"/>
              <a:t>The school website is your first port of call before contacting the school. </a:t>
            </a:r>
          </a:p>
          <a:p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87692799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49853055-D7CA-4845-8A58-DF393B1F1DCB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1144490"/>
            <a:ext cx="10515600" cy="4351338"/>
          </a:xfrm>
        </p:spPr>
        <p:txBody>
          <a:bodyPr/>
          <a:lstStyle/>
          <a:p>
            <a:r>
              <a:rPr lang="en-GB" dirty="0"/>
              <a:t>If you would like to be a class rep, please let your class teacher know.</a:t>
            </a:r>
          </a:p>
          <a:p>
            <a:r>
              <a:rPr lang="en-GB" dirty="0"/>
              <a:t>Please sign up to any days you may be likely to be able to support </a:t>
            </a:r>
            <a:br>
              <a:rPr lang="en-GB" dirty="0"/>
            </a:br>
            <a:r>
              <a:rPr lang="en-GB" dirty="0"/>
              <a:t>children in school on the registers at the back of the classroom before </a:t>
            </a:r>
            <a:br>
              <a:rPr lang="en-GB" dirty="0"/>
            </a:br>
            <a:r>
              <a:rPr lang="en-GB" dirty="0"/>
              <a:t>you leave. </a:t>
            </a:r>
          </a:p>
          <a:p>
            <a:r>
              <a:rPr lang="en-GB" dirty="0"/>
              <a:t>Facebook groups have already been set up ready for this year. </a:t>
            </a:r>
          </a:p>
          <a:p>
            <a:r>
              <a:rPr lang="en-GB" dirty="0"/>
              <a:t>The PTA need you! Sign up with them if you are able to help (see </a:t>
            </a:r>
            <a:br>
              <a:rPr lang="en-GB" dirty="0"/>
            </a:br>
            <a:r>
              <a:rPr lang="en-GB" dirty="0"/>
              <a:t>website).</a:t>
            </a:r>
          </a:p>
          <a:p>
            <a:endParaRPr lang="en-GB" dirty="0"/>
          </a:p>
        </p:txBody>
      </p:sp>
      <p:pic>
        <p:nvPicPr>
          <p:cNvPr id="4" name="Picture 3">
            <a:extLst>
              <a:ext uri="{FF2B5EF4-FFF2-40B4-BE49-F238E27FC236}">
                <a16:creationId xmlns:a16="http://schemas.microsoft.com/office/drawing/2014/main" id="{8C0ADB2D-3C28-4A0A-8530-B48D6228E94E}"/>
              </a:ext>
            </a:extLst>
          </p:cNvPr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54851" y="4641979"/>
            <a:ext cx="5082297" cy="19814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986012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33</TotalTime>
  <Words>719</Words>
  <Application>Microsoft Office PowerPoint</Application>
  <PresentationFormat>Widescreen</PresentationFormat>
  <Paragraphs>76</Paragraphs>
  <Slides>19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19</vt:i4>
      </vt:variant>
    </vt:vector>
  </HeadingPairs>
  <TitlesOfParts>
    <vt:vector size="23" baseType="lpstr">
      <vt:lpstr>Arial</vt:lpstr>
      <vt:lpstr>Calibri</vt:lpstr>
      <vt:lpstr>Calibri Light</vt:lpstr>
      <vt:lpstr>Office Theme</vt:lpstr>
      <vt:lpstr>Meet our team:  Lions – Miss O’Brien Support Staff – Mrs Greenwood, Mrs Platt and Miss Allen Tigers – Mrs Masters and Mrs Turner (Wednesday) Support Staff – Mrs Saggi</vt:lpstr>
      <vt:lpstr>PowerPoint Presentation</vt:lpstr>
      <vt:lpstr>Typical School Day </vt:lpstr>
      <vt:lpstr>Termly Curriculum Overviews </vt:lpstr>
      <vt:lpstr>End of Year Expectations </vt:lpstr>
      <vt:lpstr>PowerPoint Presentation</vt:lpstr>
      <vt:lpstr>PowerPoint Presentation</vt:lpstr>
      <vt:lpstr>Homework expectations</vt:lpstr>
      <vt:lpstr>Behaviour Policy </vt:lpstr>
      <vt:lpstr>Uniform </vt:lpstr>
      <vt:lpstr>PowerPoint Presentation</vt:lpstr>
      <vt:lpstr>Rewards  </vt:lpstr>
      <vt:lpstr>PE afternoons </vt:lpstr>
      <vt:lpstr>Communications </vt:lpstr>
      <vt:lpstr>Progress Reports </vt:lpstr>
      <vt:lpstr>Trips and workshops this year </vt:lpstr>
      <vt:lpstr>Medication </vt:lpstr>
      <vt:lpstr>Support and information on the website  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Meet our team:  Elephants - Miss Simmons, Mrs Robinson,  Hippos - Support Staff -</dc:title>
  <dc:creator>Helen Simmons</dc:creator>
  <cp:lastModifiedBy>Frances O'Brien</cp:lastModifiedBy>
  <cp:revision>5</cp:revision>
  <dcterms:created xsi:type="dcterms:W3CDTF">2025-06-24T13:05:30Z</dcterms:created>
  <dcterms:modified xsi:type="dcterms:W3CDTF">2025-09-08T12:27:15Z</dcterms:modified>
</cp:coreProperties>
</file>