
<file path=[Content_Types].xml><?xml version="1.0" encoding="utf-8"?>
<Types xmlns="http://schemas.openxmlformats.org/package/2006/content-types">
  <Default Extension="png" ContentType="image/png"/>
  <Default Extension="glb" ContentType="model/gltf.binary"/>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31"/>
  </p:notesMasterIdLst>
  <p:sldIdLst>
    <p:sldId id="412" r:id="rId6"/>
    <p:sldId id="411" r:id="rId7"/>
    <p:sldId id="376" r:id="rId8"/>
    <p:sldId id="315" r:id="rId9"/>
    <p:sldId id="380" r:id="rId10"/>
    <p:sldId id="346" r:id="rId11"/>
    <p:sldId id="348" r:id="rId12"/>
    <p:sldId id="349" r:id="rId13"/>
    <p:sldId id="345" r:id="rId14"/>
    <p:sldId id="414" r:id="rId15"/>
    <p:sldId id="413" r:id="rId16"/>
    <p:sldId id="359" r:id="rId17"/>
    <p:sldId id="360" r:id="rId18"/>
    <p:sldId id="365" r:id="rId19"/>
    <p:sldId id="342" r:id="rId20"/>
    <p:sldId id="366" r:id="rId21"/>
    <p:sldId id="378" r:id="rId22"/>
    <p:sldId id="367" r:id="rId23"/>
    <p:sldId id="368" r:id="rId24"/>
    <p:sldId id="369" r:id="rId25"/>
    <p:sldId id="371" r:id="rId26"/>
    <p:sldId id="377" r:id="rId27"/>
    <p:sldId id="334" r:id="rId28"/>
    <p:sldId id="335" r:id="rId29"/>
    <p:sldId id="333" r:id="rId3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760B93"/>
    <a:srgbClr val="339933"/>
    <a:srgbClr val="4F7921"/>
    <a:srgbClr val="F3F6FB"/>
    <a:srgbClr val="FFFFFF"/>
    <a:srgbClr val="FF3300"/>
    <a:srgbClr val="D60093"/>
    <a:srgbClr val="0066FF"/>
    <a:srgbClr val="A40FC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7E912B-9DBC-449E-80FC-B80F9A41CE2D}" v="42" dt="2024-04-11T13:24:13.03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3" autoAdjust="0"/>
    <p:restoredTop sz="93792" autoAdjust="0"/>
  </p:normalViewPr>
  <p:slideViewPr>
    <p:cSldViewPr snapToGrid="0">
      <p:cViewPr varScale="1">
        <p:scale>
          <a:sx n="114" d="100"/>
          <a:sy n="114" d="100"/>
        </p:scale>
        <p:origin x="51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CBB9E5-711B-47A6-82FC-6ED4898C727E}" type="doc">
      <dgm:prSet loTypeId="urn:microsoft.com/office/officeart/2005/8/layout/arrow2" loCatId="process" qsTypeId="urn:microsoft.com/office/officeart/2005/8/quickstyle/simple2" qsCatId="simple" csTypeId="urn:microsoft.com/office/officeart/2005/8/colors/accent1_2" csCatId="accent1" phldr="1"/>
      <dgm:spPr/>
      <dgm:t>
        <a:bodyPr/>
        <a:lstStyle/>
        <a:p>
          <a:endParaRPr lang="en-GB"/>
        </a:p>
      </dgm:t>
    </dgm:pt>
    <dgm:pt modelId="{0FE77434-BD51-467D-AB42-A700F45DF3CD}" type="asst">
      <dgm:prSet phldrT="[Text]" custT="1"/>
      <dgm:spPr/>
      <dgm:t>
        <a:bodyPr/>
        <a:lstStyle/>
        <a:p>
          <a:pPr algn="l"/>
          <a:r>
            <a:rPr lang="en-GB" sz="1800" b="1">
              <a:solidFill>
                <a:schemeClr val="accent4"/>
              </a:solidFill>
              <a:latin typeface="Cavolini" panose="03000502040302020204" pitchFamily="66" charset="0"/>
              <a:cs typeface="Cavolini" panose="03000502040302020204" pitchFamily="66" charset="0"/>
            </a:rPr>
            <a:t>Senior Case Managers</a:t>
          </a:r>
        </a:p>
      </dgm:t>
    </dgm:pt>
    <dgm:pt modelId="{60C7AEA7-80E6-455F-A248-DFDA3F997630}" type="parTrans" cxnId="{02ACC3C7-4C98-470E-88B1-A65B8F2C846D}">
      <dgm:prSet/>
      <dgm:spPr/>
      <dgm:t>
        <a:bodyPr/>
        <a:lstStyle/>
        <a:p>
          <a:endParaRPr lang="en-GB"/>
        </a:p>
      </dgm:t>
    </dgm:pt>
    <dgm:pt modelId="{CDBC6499-E7AB-4F03-817A-FEE4D8A47076}" type="sibTrans" cxnId="{02ACC3C7-4C98-470E-88B1-A65B8F2C846D}">
      <dgm:prSet/>
      <dgm:spPr/>
      <dgm:t>
        <a:bodyPr/>
        <a:lstStyle/>
        <a:p>
          <a:endParaRPr lang="en-GB"/>
        </a:p>
      </dgm:t>
    </dgm:pt>
    <dgm:pt modelId="{BE1A343F-9760-48DB-AD23-CAF0AA6CF7BA}" type="asst">
      <dgm:prSet phldrT="[Text]" custT="1"/>
      <dgm:spPr/>
      <dgm:t>
        <a:bodyPr/>
        <a:lstStyle/>
        <a:p>
          <a:pPr algn="l"/>
          <a:r>
            <a:rPr lang="en-GB" sz="1400" b="1">
              <a:solidFill>
                <a:schemeClr val="accent4"/>
              </a:solidFill>
              <a:latin typeface="Cavolini" panose="03000502040302020204" pitchFamily="66" charset="0"/>
              <a:cs typeface="Cavolini" panose="03000502040302020204" pitchFamily="66" charset="0"/>
            </a:rPr>
            <a:t>Case Worker</a:t>
          </a:r>
        </a:p>
      </dgm:t>
    </dgm:pt>
    <dgm:pt modelId="{474B1039-92E0-4007-9D60-08772AF68AFA}" type="parTrans" cxnId="{A7EA77F4-8381-450D-B4CC-DDB4E95D2254}">
      <dgm:prSet/>
      <dgm:spPr/>
      <dgm:t>
        <a:bodyPr/>
        <a:lstStyle/>
        <a:p>
          <a:endParaRPr lang="en-GB"/>
        </a:p>
      </dgm:t>
    </dgm:pt>
    <dgm:pt modelId="{303F5725-FE24-4EE2-841F-4D51C9E8FC60}" type="sibTrans" cxnId="{A7EA77F4-8381-450D-B4CC-DDB4E95D2254}">
      <dgm:prSet/>
      <dgm:spPr/>
      <dgm:t>
        <a:bodyPr/>
        <a:lstStyle/>
        <a:p>
          <a:endParaRPr lang="en-GB"/>
        </a:p>
      </dgm:t>
    </dgm:pt>
    <dgm:pt modelId="{B2987AD3-C33C-4E92-BC13-5608B2E71C15}" type="asst">
      <dgm:prSet phldrT="[Text]" custT="1"/>
      <dgm:spPr/>
      <dgm:t>
        <a:bodyPr/>
        <a:lstStyle/>
        <a:p>
          <a:pPr algn="l"/>
          <a:r>
            <a:rPr lang="en-GB" sz="1400" b="1">
              <a:solidFill>
                <a:schemeClr val="accent4"/>
              </a:solidFill>
              <a:latin typeface="Cavolini" panose="03000502040302020204" pitchFamily="66" charset="0"/>
              <a:cs typeface="Cavolini" panose="03000502040302020204" pitchFamily="66" charset="0"/>
            </a:rPr>
            <a:t>Triage Officers</a:t>
          </a:r>
        </a:p>
      </dgm:t>
    </dgm:pt>
    <dgm:pt modelId="{E7E1E5F8-1846-4C66-A0F0-32FE0CFE6FBD}" type="parTrans" cxnId="{8AA1C4CE-5298-400E-86AA-3F8E3E8D1188}">
      <dgm:prSet/>
      <dgm:spPr/>
      <dgm:t>
        <a:bodyPr/>
        <a:lstStyle/>
        <a:p>
          <a:endParaRPr lang="en-GB"/>
        </a:p>
      </dgm:t>
    </dgm:pt>
    <dgm:pt modelId="{B40436AC-82A3-44C1-811C-F135757CF2E8}" type="sibTrans" cxnId="{8AA1C4CE-5298-400E-86AA-3F8E3E8D1188}">
      <dgm:prSet/>
      <dgm:spPr/>
      <dgm:t>
        <a:bodyPr/>
        <a:lstStyle/>
        <a:p>
          <a:endParaRPr lang="en-GB"/>
        </a:p>
      </dgm:t>
    </dgm:pt>
    <dgm:pt modelId="{3E26C547-A9EE-4AB1-A5C2-3BDA98120AF2}" type="asst">
      <dgm:prSet phldrT="[Text]" custT="1"/>
      <dgm:spPr/>
      <dgm:t>
        <a:bodyPr/>
        <a:lstStyle/>
        <a:p>
          <a:pPr algn="l"/>
          <a:r>
            <a:rPr lang="en-GB" sz="1800" b="1">
              <a:solidFill>
                <a:srgbClr val="FF0000"/>
              </a:solidFill>
              <a:latin typeface="Cavolini" panose="03000502040302020204" pitchFamily="66" charset="0"/>
              <a:cs typeface="Cavolini" panose="03000502040302020204" pitchFamily="66" charset="0"/>
            </a:rPr>
            <a:t>Multidisciplinary Team </a:t>
          </a:r>
        </a:p>
      </dgm:t>
    </dgm:pt>
    <dgm:pt modelId="{DB0BA3E7-B01A-4F5F-BDD6-2BF6D1172CE6}" type="parTrans" cxnId="{6E1D7905-942E-4C0E-AECC-1850FB5FD16F}">
      <dgm:prSet/>
      <dgm:spPr/>
      <dgm:t>
        <a:bodyPr/>
        <a:lstStyle/>
        <a:p>
          <a:endParaRPr lang="en-GB"/>
        </a:p>
      </dgm:t>
    </dgm:pt>
    <dgm:pt modelId="{47BFCD2F-7DBC-4879-A954-41882CB5EFF7}" type="sibTrans" cxnId="{6E1D7905-942E-4C0E-AECC-1850FB5FD16F}">
      <dgm:prSet/>
      <dgm:spPr/>
      <dgm:t>
        <a:bodyPr/>
        <a:lstStyle/>
        <a:p>
          <a:endParaRPr lang="en-GB"/>
        </a:p>
      </dgm:t>
    </dgm:pt>
    <dgm:pt modelId="{8F886FC1-EA8F-4760-967E-66D05E5D1D22}" type="asst">
      <dgm:prSet phldrT="[Text]" custT="1"/>
      <dgm:spPr/>
      <dgm:t>
        <a:bodyPr/>
        <a:lstStyle/>
        <a:p>
          <a:pPr algn="l"/>
          <a:r>
            <a:rPr lang="en-GB" sz="1200">
              <a:latin typeface="Cavolini" panose="03000502040302020204" pitchFamily="66" charset="0"/>
              <a:cs typeface="Cavolini" panose="03000502040302020204" pitchFamily="66" charset="0"/>
            </a:rPr>
            <a:t>Social worker</a:t>
          </a:r>
        </a:p>
      </dgm:t>
    </dgm:pt>
    <dgm:pt modelId="{C4FB6713-B266-425D-960E-E444FCA62400}" type="parTrans" cxnId="{6FAA5BE3-4D81-4377-8451-9333C8F2B371}">
      <dgm:prSet/>
      <dgm:spPr/>
      <dgm:t>
        <a:bodyPr/>
        <a:lstStyle/>
        <a:p>
          <a:endParaRPr lang="en-GB"/>
        </a:p>
      </dgm:t>
    </dgm:pt>
    <dgm:pt modelId="{BD2A324E-4710-46A6-9140-5D9F92C4184D}" type="sibTrans" cxnId="{6FAA5BE3-4D81-4377-8451-9333C8F2B371}">
      <dgm:prSet/>
      <dgm:spPr/>
      <dgm:t>
        <a:bodyPr/>
        <a:lstStyle/>
        <a:p>
          <a:endParaRPr lang="en-GB"/>
        </a:p>
      </dgm:t>
    </dgm:pt>
    <dgm:pt modelId="{51EADF0D-47BA-4C63-9A3E-824E8F9AB039}" type="asst">
      <dgm:prSet phldrT="[Text]" custT="1"/>
      <dgm:spPr/>
      <dgm:t>
        <a:bodyPr/>
        <a:lstStyle/>
        <a:p>
          <a:pPr algn="l"/>
          <a:r>
            <a:rPr lang="en-GB" sz="1200">
              <a:latin typeface="Cavolini" panose="03000502040302020204" pitchFamily="66" charset="0"/>
              <a:cs typeface="Cavolini" panose="03000502040302020204" pitchFamily="66" charset="0"/>
            </a:rPr>
            <a:t>STIPS</a:t>
          </a:r>
        </a:p>
      </dgm:t>
    </dgm:pt>
    <dgm:pt modelId="{2CDAC5A7-CA94-408E-8F1D-208D0D33272C}" type="parTrans" cxnId="{8BCE513D-1349-4AD3-9A32-5F1729602F89}">
      <dgm:prSet/>
      <dgm:spPr/>
      <dgm:t>
        <a:bodyPr/>
        <a:lstStyle/>
        <a:p>
          <a:endParaRPr lang="en-GB"/>
        </a:p>
      </dgm:t>
    </dgm:pt>
    <dgm:pt modelId="{C91C90C7-4899-49BD-9CCB-C53563706850}" type="sibTrans" cxnId="{8BCE513D-1349-4AD3-9A32-5F1729602F89}">
      <dgm:prSet/>
      <dgm:spPr/>
      <dgm:t>
        <a:bodyPr/>
        <a:lstStyle/>
        <a:p>
          <a:endParaRPr lang="en-GB"/>
        </a:p>
      </dgm:t>
    </dgm:pt>
    <dgm:pt modelId="{DD2CD698-01A4-4B78-BB90-C8F72B8E2BDB}" type="asst">
      <dgm:prSet phldrT="[Text]" custT="1"/>
      <dgm:spPr/>
      <dgm:t>
        <a:bodyPr/>
        <a:lstStyle/>
        <a:p>
          <a:pPr algn="l"/>
          <a:r>
            <a:rPr lang="en-GB" sz="1200">
              <a:latin typeface="Cavolini" panose="03000502040302020204" pitchFamily="66" charset="0"/>
              <a:cs typeface="Cavolini" panose="03000502040302020204" pitchFamily="66" charset="0"/>
            </a:rPr>
            <a:t>Educational Psychologist </a:t>
          </a:r>
        </a:p>
      </dgm:t>
    </dgm:pt>
    <dgm:pt modelId="{FE223622-7095-4C50-8389-68D734956010}" type="parTrans" cxnId="{FA1B2254-2D8F-41CE-BE3B-DCCA283927A6}">
      <dgm:prSet/>
      <dgm:spPr/>
      <dgm:t>
        <a:bodyPr/>
        <a:lstStyle/>
        <a:p>
          <a:endParaRPr lang="en-GB"/>
        </a:p>
      </dgm:t>
    </dgm:pt>
    <dgm:pt modelId="{E2B276B3-8769-438A-85B9-91E1C9AB303F}" type="sibTrans" cxnId="{FA1B2254-2D8F-41CE-BE3B-DCCA283927A6}">
      <dgm:prSet/>
      <dgm:spPr/>
      <dgm:t>
        <a:bodyPr/>
        <a:lstStyle/>
        <a:p>
          <a:endParaRPr lang="en-GB"/>
        </a:p>
      </dgm:t>
    </dgm:pt>
    <dgm:pt modelId="{89A3D690-0CE5-464F-82AB-EE2BDE9D01CD}" type="asst">
      <dgm:prSet phldrT="[Text]" custT="1"/>
      <dgm:spPr/>
      <dgm:t>
        <a:bodyPr/>
        <a:lstStyle/>
        <a:p>
          <a:pPr algn="l"/>
          <a:r>
            <a:rPr lang="en-GB" sz="1200">
              <a:latin typeface="Cavolini" panose="03000502040302020204" pitchFamily="66" charset="0"/>
              <a:cs typeface="Cavolini" panose="03000502040302020204" pitchFamily="66" charset="0"/>
            </a:rPr>
            <a:t>SLT</a:t>
          </a:r>
        </a:p>
      </dgm:t>
    </dgm:pt>
    <dgm:pt modelId="{465737BF-899D-46D0-BD44-B88A82B862E2}" type="parTrans" cxnId="{4702FF62-2937-4D9E-9D51-37EFF23CBFA5}">
      <dgm:prSet/>
      <dgm:spPr/>
      <dgm:t>
        <a:bodyPr/>
        <a:lstStyle/>
        <a:p>
          <a:endParaRPr lang="en-GB"/>
        </a:p>
      </dgm:t>
    </dgm:pt>
    <dgm:pt modelId="{6CEB0847-025D-4B0E-828A-8F39EF8EF7DD}" type="sibTrans" cxnId="{4702FF62-2937-4D9E-9D51-37EFF23CBFA5}">
      <dgm:prSet/>
      <dgm:spPr/>
      <dgm:t>
        <a:bodyPr/>
        <a:lstStyle/>
        <a:p>
          <a:endParaRPr lang="en-GB"/>
        </a:p>
      </dgm:t>
    </dgm:pt>
    <dgm:pt modelId="{0A2B87ED-344C-4C0E-A2F2-14465933D7AE}" type="asst">
      <dgm:prSet phldrT="[Text]" custT="1"/>
      <dgm:spPr/>
      <dgm:t>
        <a:bodyPr/>
        <a:lstStyle/>
        <a:p>
          <a:pPr algn="l"/>
          <a:r>
            <a:rPr lang="en-GB" sz="1200">
              <a:latin typeface="Cavolini" panose="03000502040302020204" pitchFamily="66" charset="0"/>
              <a:cs typeface="Cavolini" panose="03000502040302020204" pitchFamily="66" charset="0"/>
            </a:rPr>
            <a:t>OT</a:t>
          </a:r>
        </a:p>
      </dgm:t>
    </dgm:pt>
    <dgm:pt modelId="{B6D6CA03-0E2C-4E0E-803B-79660445BB68}" type="parTrans" cxnId="{BBC31529-B228-44A1-B3B6-450B88E3E8F6}">
      <dgm:prSet/>
      <dgm:spPr/>
      <dgm:t>
        <a:bodyPr/>
        <a:lstStyle/>
        <a:p>
          <a:endParaRPr lang="en-GB"/>
        </a:p>
      </dgm:t>
    </dgm:pt>
    <dgm:pt modelId="{52B2ADB5-D3AD-4390-991F-297180E42BEA}" type="sibTrans" cxnId="{BBC31529-B228-44A1-B3B6-450B88E3E8F6}">
      <dgm:prSet/>
      <dgm:spPr/>
      <dgm:t>
        <a:bodyPr/>
        <a:lstStyle/>
        <a:p>
          <a:endParaRPr lang="en-GB"/>
        </a:p>
      </dgm:t>
    </dgm:pt>
    <dgm:pt modelId="{34C6FA99-BE59-4003-8C12-33705359F140}" type="asst">
      <dgm:prSet phldrT="[Text]" custT="1"/>
      <dgm:spPr/>
      <dgm:t>
        <a:bodyPr/>
        <a:lstStyle/>
        <a:p>
          <a:pPr algn="l"/>
          <a:r>
            <a:rPr lang="en-GB" sz="1200">
              <a:latin typeface="Cavolini" panose="03000502040302020204" pitchFamily="66" charset="0"/>
              <a:cs typeface="Cavolini" panose="03000502040302020204" pitchFamily="66" charset="0"/>
            </a:rPr>
            <a:t>Health</a:t>
          </a:r>
        </a:p>
      </dgm:t>
    </dgm:pt>
    <dgm:pt modelId="{790AA9DB-7FA3-4B91-A138-627148F0BE86}" type="parTrans" cxnId="{57EAEBA1-54B8-469F-AC86-9CD4C2871CD2}">
      <dgm:prSet/>
      <dgm:spPr/>
      <dgm:t>
        <a:bodyPr/>
        <a:lstStyle/>
        <a:p>
          <a:endParaRPr lang="en-GB"/>
        </a:p>
      </dgm:t>
    </dgm:pt>
    <dgm:pt modelId="{A32DC88C-30B4-4A1A-9EA7-2243AF13EAA4}" type="sibTrans" cxnId="{57EAEBA1-54B8-469F-AC86-9CD4C2871CD2}">
      <dgm:prSet/>
      <dgm:spPr/>
      <dgm:t>
        <a:bodyPr/>
        <a:lstStyle/>
        <a:p>
          <a:endParaRPr lang="en-GB"/>
        </a:p>
      </dgm:t>
    </dgm:pt>
    <dgm:pt modelId="{25EC16E7-8D99-45F3-889D-DCBCDB865991}" type="asst">
      <dgm:prSet phldrT="[Text]" custT="1"/>
      <dgm:spPr/>
      <dgm:t>
        <a:bodyPr/>
        <a:lstStyle/>
        <a:p>
          <a:pPr algn="l"/>
          <a:r>
            <a:rPr lang="en-GB" sz="1200">
              <a:latin typeface="Cavolini" panose="03000502040302020204" pitchFamily="66" charset="0"/>
              <a:cs typeface="Cavolini" panose="03000502040302020204" pitchFamily="66" charset="0"/>
            </a:rPr>
            <a:t>Senior Case Managers</a:t>
          </a:r>
        </a:p>
      </dgm:t>
    </dgm:pt>
    <dgm:pt modelId="{1E66579B-8128-409B-B36F-9ED0F304EF16}" type="parTrans" cxnId="{CD37A8E4-189C-4AB5-8CB5-88FC247AB4B5}">
      <dgm:prSet/>
      <dgm:spPr/>
      <dgm:t>
        <a:bodyPr/>
        <a:lstStyle/>
        <a:p>
          <a:endParaRPr lang="en-GB"/>
        </a:p>
      </dgm:t>
    </dgm:pt>
    <dgm:pt modelId="{CC0D2AC3-40E9-46CA-B3B8-1DB45BBF7BB6}" type="sibTrans" cxnId="{CD37A8E4-189C-4AB5-8CB5-88FC247AB4B5}">
      <dgm:prSet/>
      <dgm:spPr/>
      <dgm:t>
        <a:bodyPr/>
        <a:lstStyle/>
        <a:p>
          <a:endParaRPr lang="en-GB"/>
        </a:p>
      </dgm:t>
    </dgm:pt>
    <dgm:pt modelId="{CE54B62D-D5F9-40B2-AC34-CA6D1E1BDF77}" type="asst">
      <dgm:prSet phldrT="[Text]" custT="1"/>
      <dgm:spPr/>
      <dgm:t>
        <a:bodyPr/>
        <a:lstStyle/>
        <a:p>
          <a:pPr algn="l"/>
          <a:r>
            <a:rPr lang="en-GB" sz="1200">
              <a:latin typeface="Cavolini" panose="03000502040302020204" pitchFamily="66" charset="0"/>
              <a:cs typeface="Cavolini" panose="03000502040302020204" pitchFamily="66" charset="0"/>
            </a:rPr>
            <a:t>Send Support Advisors</a:t>
          </a:r>
        </a:p>
      </dgm:t>
    </dgm:pt>
    <dgm:pt modelId="{47CB3C37-ADDE-49F0-A344-EAFCC9AFE758}" type="sibTrans" cxnId="{1C30B604-0769-4AD1-BCC8-13181B7F5E3E}">
      <dgm:prSet/>
      <dgm:spPr/>
      <dgm:t>
        <a:bodyPr/>
        <a:lstStyle/>
        <a:p>
          <a:endParaRPr lang="en-GB"/>
        </a:p>
      </dgm:t>
    </dgm:pt>
    <dgm:pt modelId="{E3E90BAD-0315-4D0D-B1C7-2515CF19111C}" type="parTrans" cxnId="{1C30B604-0769-4AD1-BCC8-13181B7F5E3E}">
      <dgm:prSet/>
      <dgm:spPr/>
      <dgm:t>
        <a:bodyPr/>
        <a:lstStyle/>
        <a:p>
          <a:endParaRPr lang="en-GB"/>
        </a:p>
      </dgm:t>
    </dgm:pt>
    <dgm:pt modelId="{A2735F49-9734-492B-A94D-63E45CFAD1AE}" type="asst">
      <dgm:prSet phldrT="[Text]" custT="1"/>
      <dgm:spPr/>
      <dgm:t>
        <a:bodyPr/>
        <a:lstStyle/>
        <a:p>
          <a:pPr algn="l"/>
          <a:r>
            <a:rPr lang="en-GB" sz="1600" b="1">
              <a:solidFill>
                <a:srgbClr val="00B050"/>
              </a:solidFill>
              <a:latin typeface="Cavolini" panose="03000502040302020204" pitchFamily="66" charset="0"/>
              <a:cs typeface="Cavolini" panose="03000502040302020204" pitchFamily="66" charset="0"/>
            </a:rPr>
            <a:t>Send Support Advisors </a:t>
          </a:r>
        </a:p>
      </dgm:t>
    </dgm:pt>
    <dgm:pt modelId="{888131BE-27AF-4210-815F-C18FA1EB5353}" type="parTrans" cxnId="{CA35C075-36D9-49E2-98D3-80358707498E}">
      <dgm:prSet/>
      <dgm:spPr/>
      <dgm:t>
        <a:bodyPr/>
        <a:lstStyle/>
        <a:p>
          <a:endParaRPr lang="en-GB"/>
        </a:p>
      </dgm:t>
    </dgm:pt>
    <dgm:pt modelId="{8891F83A-E899-4BB8-8E82-2985DBD35851}" type="sibTrans" cxnId="{CA35C075-36D9-49E2-98D3-80358707498E}">
      <dgm:prSet/>
      <dgm:spPr/>
      <dgm:t>
        <a:bodyPr/>
        <a:lstStyle/>
        <a:p>
          <a:endParaRPr lang="en-GB"/>
        </a:p>
      </dgm:t>
    </dgm:pt>
    <dgm:pt modelId="{CB18B027-93C7-418C-8B21-51E8D40C0399}" type="asst">
      <dgm:prSet phldrT="[Text]" custT="1"/>
      <dgm:spPr/>
      <dgm:t>
        <a:bodyPr/>
        <a:lstStyle/>
        <a:p>
          <a:pPr algn="l"/>
          <a:r>
            <a:rPr lang="en-GB" sz="1600" b="1">
              <a:solidFill>
                <a:srgbClr val="FF0000"/>
              </a:solidFill>
              <a:latin typeface="Cavolini" panose="03000502040302020204" pitchFamily="66" charset="0"/>
              <a:cs typeface="Cavolini" panose="03000502040302020204" pitchFamily="66" charset="0"/>
            </a:rPr>
            <a:t>L-SPA Call centre</a:t>
          </a:r>
        </a:p>
      </dgm:t>
    </dgm:pt>
    <dgm:pt modelId="{A7B0FAF9-50CA-4538-B387-772211CF9469}" type="parTrans" cxnId="{99BCCB64-56D1-471E-8E73-374F1D650A34}">
      <dgm:prSet/>
      <dgm:spPr/>
      <dgm:t>
        <a:bodyPr/>
        <a:lstStyle/>
        <a:p>
          <a:endParaRPr lang="en-GB"/>
        </a:p>
      </dgm:t>
    </dgm:pt>
    <dgm:pt modelId="{D4DCBD8C-C2A0-4A23-B56B-E284DE3F0DC2}" type="sibTrans" cxnId="{99BCCB64-56D1-471E-8E73-374F1D650A34}">
      <dgm:prSet/>
      <dgm:spPr/>
      <dgm:t>
        <a:bodyPr/>
        <a:lstStyle/>
        <a:p>
          <a:endParaRPr lang="en-GB"/>
        </a:p>
      </dgm:t>
    </dgm:pt>
    <dgm:pt modelId="{CCA7172F-8F26-4F80-998B-74CAE6B4396B}" type="asst">
      <dgm:prSet phldrT="[Text]" custT="1"/>
      <dgm:spPr/>
      <dgm:t>
        <a:bodyPr/>
        <a:lstStyle/>
        <a:p>
          <a:pPr algn="l"/>
          <a:r>
            <a:rPr lang="en-GB" sz="1400" b="1">
              <a:solidFill>
                <a:schemeClr val="accent4"/>
              </a:solidFill>
              <a:latin typeface="Cavolini" panose="03000502040302020204" pitchFamily="66" charset="0"/>
              <a:cs typeface="Cavolini" panose="03000502040302020204" pitchFamily="66" charset="0"/>
            </a:rPr>
            <a:t>Admin</a:t>
          </a:r>
        </a:p>
      </dgm:t>
    </dgm:pt>
    <dgm:pt modelId="{E4A4BF93-D9C8-48CB-968A-B52D2EA7DBB7}" type="parTrans" cxnId="{D44CE4D4-97DC-4958-8174-71E467442F01}">
      <dgm:prSet/>
      <dgm:spPr/>
      <dgm:t>
        <a:bodyPr/>
        <a:lstStyle/>
        <a:p>
          <a:endParaRPr lang="en-GB"/>
        </a:p>
      </dgm:t>
    </dgm:pt>
    <dgm:pt modelId="{4BC7E234-DE8B-482A-9CEB-AFB9D09C2761}" type="sibTrans" cxnId="{D44CE4D4-97DC-4958-8174-71E467442F01}">
      <dgm:prSet/>
      <dgm:spPr/>
      <dgm:t>
        <a:bodyPr/>
        <a:lstStyle/>
        <a:p>
          <a:endParaRPr lang="en-GB"/>
        </a:p>
      </dgm:t>
    </dgm:pt>
    <dgm:pt modelId="{E0F77A8E-C882-467F-A82B-CE3942AEF57A}" type="asst">
      <dgm:prSet phldrT="[Text]" custT="1"/>
      <dgm:spPr/>
      <dgm:t>
        <a:bodyPr lIns="72000" anchor="ctr" anchorCtr="0"/>
        <a:lstStyle/>
        <a:p>
          <a:pPr algn="l"/>
          <a:r>
            <a:rPr lang="en-GB" sz="1800" b="1">
              <a:solidFill>
                <a:srgbClr val="0070C0"/>
              </a:solidFill>
              <a:latin typeface="Cavolini" panose="03000502040302020204" pitchFamily="66" charset="0"/>
              <a:cs typeface="Cavolini" panose="03000502040302020204" pitchFamily="66" charset="0"/>
            </a:rPr>
            <a:t>Data Analyst</a:t>
          </a:r>
        </a:p>
        <a:p>
          <a:pPr algn="l"/>
          <a:r>
            <a:rPr lang="en-GB" sz="1050" b="1">
              <a:solidFill>
                <a:srgbClr val="0070C0"/>
              </a:solidFill>
              <a:latin typeface="Cavolini" panose="03000502040302020204" pitchFamily="66" charset="0"/>
              <a:cs typeface="Cavolini" panose="03000502040302020204" pitchFamily="66" charset="0"/>
            </a:rPr>
            <a:t>.</a:t>
          </a:r>
          <a:r>
            <a:rPr lang="en-GB" sz="1800" b="1">
              <a:solidFill>
                <a:srgbClr val="0070C0"/>
              </a:solidFill>
              <a:latin typeface="Cavolini" panose="03000502040302020204" pitchFamily="66" charset="0"/>
              <a:cs typeface="Cavolini" panose="03000502040302020204" pitchFamily="66" charset="0"/>
            </a:rPr>
            <a:t> </a:t>
          </a:r>
        </a:p>
      </dgm:t>
    </dgm:pt>
    <dgm:pt modelId="{F7BB9688-23CE-4543-BC27-4B26B6FC5CF8}" type="sibTrans" cxnId="{B8B0B01F-CB6A-4E4A-94D5-B356CEBE6CAA}">
      <dgm:prSet/>
      <dgm:spPr/>
      <dgm:t>
        <a:bodyPr/>
        <a:lstStyle/>
        <a:p>
          <a:endParaRPr lang="en-GB"/>
        </a:p>
      </dgm:t>
    </dgm:pt>
    <dgm:pt modelId="{2EBC2E0B-77C2-4AAD-9ACB-03C3CEB3CE51}" type="parTrans" cxnId="{B8B0B01F-CB6A-4E4A-94D5-B356CEBE6CAA}">
      <dgm:prSet/>
      <dgm:spPr/>
      <dgm:t>
        <a:bodyPr/>
        <a:lstStyle/>
        <a:p>
          <a:endParaRPr lang="en-GB"/>
        </a:p>
      </dgm:t>
    </dgm:pt>
    <dgm:pt modelId="{73FC140C-A01B-4E3F-BFCF-3233B279B044}" type="asst">
      <dgm:prSet phldrT="[Text]" custT="1"/>
      <dgm:spPr/>
      <dgm:t>
        <a:bodyPr/>
        <a:lstStyle/>
        <a:p>
          <a:pPr algn="l"/>
          <a:r>
            <a:rPr lang="en-GB" sz="1200">
              <a:latin typeface="Cavolini" panose="03000502040302020204" pitchFamily="66" charset="0"/>
              <a:cs typeface="Cavolini" panose="03000502040302020204" pitchFamily="66" charset="0"/>
            </a:rPr>
            <a:t>Case Workers</a:t>
          </a:r>
        </a:p>
      </dgm:t>
    </dgm:pt>
    <dgm:pt modelId="{D79BEE2A-3448-4FD2-B732-89A4FD54E9FD}" type="parTrans" cxnId="{7CAE40B6-7C1A-45C9-A79C-485BF523BC36}">
      <dgm:prSet/>
      <dgm:spPr/>
      <dgm:t>
        <a:bodyPr/>
        <a:lstStyle/>
        <a:p>
          <a:endParaRPr lang="en-GB"/>
        </a:p>
      </dgm:t>
    </dgm:pt>
    <dgm:pt modelId="{AB7A46F2-645B-4407-A11A-BD22465414DF}" type="sibTrans" cxnId="{7CAE40B6-7C1A-45C9-A79C-485BF523BC36}">
      <dgm:prSet/>
      <dgm:spPr/>
      <dgm:t>
        <a:bodyPr/>
        <a:lstStyle/>
        <a:p>
          <a:endParaRPr lang="en-GB"/>
        </a:p>
      </dgm:t>
    </dgm:pt>
    <dgm:pt modelId="{DF0B9974-7C46-4659-8ABE-9A19AB6F31E4}" type="asst">
      <dgm:prSet phldrT="[Text]" custT="1"/>
      <dgm:spPr/>
      <dgm:t>
        <a:bodyPr/>
        <a:lstStyle/>
        <a:p>
          <a:pPr algn="l"/>
          <a:r>
            <a:rPr lang="en-GB" sz="1200">
              <a:latin typeface="Cavolini" panose="03000502040302020204" pitchFamily="66" charset="0"/>
              <a:cs typeface="Cavolini" panose="03000502040302020204" pitchFamily="66" charset="0"/>
            </a:rPr>
            <a:t>Early Years Advisors</a:t>
          </a:r>
        </a:p>
      </dgm:t>
    </dgm:pt>
    <dgm:pt modelId="{DAEAFE5A-BF83-491C-B790-2789A4E179C3}" type="parTrans" cxnId="{301FA0E5-290C-46BD-BED7-2C14FAE955ED}">
      <dgm:prSet/>
      <dgm:spPr/>
      <dgm:t>
        <a:bodyPr/>
        <a:lstStyle/>
        <a:p>
          <a:endParaRPr lang="en-GB"/>
        </a:p>
      </dgm:t>
    </dgm:pt>
    <dgm:pt modelId="{9A29D078-FE34-4D86-BD2B-1B98521CB2A5}" type="sibTrans" cxnId="{301FA0E5-290C-46BD-BED7-2C14FAE955ED}">
      <dgm:prSet/>
      <dgm:spPr/>
      <dgm:t>
        <a:bodyPr/>
        <a:lstStyle/>
        <a:p>
          <a:endParaRPr lang="en-GB"/>
        </a:p>
      </dgm:t>
    </dgm:pt>
    <dgm:pt modelId="{E0DB14BD-E108-480D-BA9A-FD7CF02958FC}" type="asst">
      <dgm:prSet phldrT="[Text]" custT="1"/>
      <dgm:spPr/>
      <dgm:t>
        <a:bodyPr/>
        <a:lstStyle/>
        <a:p>
          <a:pPr algn="l"/>
          <a:r>
            <a:rPr lang="en-GB" sz="1200">
              <a:latin typeface="Cavolini" panose="03000502040302020204" pitchFamily="66" charset="0"/>
              <a:cs typeface="Cavolini" panose="03000502040302020204" pitchFamily="66" charset="0"/>
            </a:rPr>
            <a:t>EY Commissioning</a:t>
          </a:r>
        </a:p>
      </dgm:t>
    </dgm:pt>
    <dgm:pt modelId="{F5932BC7-6C65-4CD9-87B1-8D3942DB32DA}" type="parTrans" cxnId="{14D5C115-7C18-4A4C-94D4-11492E0A6935}">
      <dgm:prSet/>
      <dgm:spPr/>
      <dgm:t>
        <a:bodyPr/>
        <a:lstStyle/>
        <a:p>
          <a:endParaRPr lang="en-GB"/>
        </a:p>
      </dgm:t>
    </dgm:pt>
    <dgm:pt modelId="{9B3500B6-2A16-436C-8BF5-101718B0A8EB}" type="sibTrans" cxnId="{14D5C115-7C18-4A4C-94D4-11492E0A6935}">
      <dgm:prSet/>
      <dgm:spPr/>
      <dgm:t>
        <a:bodyPr/>
        <a:lstStyle/>
        <a:p>
          <a:endParaRPr lang="en-GB"/>
        </a:p>
      </dgm:t>
    </dgm:pt>
    <dgm:pt modelId="{CE5B7EE0-D602-4812-BD8E-0DD0431BE455}" type="pres">
      <dgm:prSet presAssocID="{7CCBB9E5-711B-47A6-82FC-6ED4898C727E}" presName="arrowDiagram" presStyleCnt="0">
        <dgm:presLayoutVars>
          <dgm:chMax val="5"/>
          <dgm:dir/>
          <dgm:resizeHandles val="exact"/>
        </dgm:presLayoutVars>
      </dgm:prSet>
      <dgm:spPr/>
    </dgm:pt>
    <dgm:pt modelId="{8AC8D237-051A-4248-8523-DCD8D242C0E9}" type="pres">
      <dgm:prSet presAssocID="{7CCBB9E5-711B-47A6-82FC-6ED4898C727E}" presName="arrow" presStyleLbl="bgShp" presStyleIdx="0" presStyleCnt="1" custLinFactNeighborX="0" custLinFactNeighborY="678"/>
      <dgm:spPr>
        <a:solidFill>
          <a:schemeClr val="accent1">
            <a:lumMod val="20000"/>
            <a:lumOff val="80000"/>
          </a:schemeClr>
        </a:solidFill>
      </dgm:spPr>
    </dgm:pt>
    <dgm:pt modelId="{BE169CF2-3BB2-42D8-9F15-9DCD5BE4F7A3}" type="pres">
      <dgm:prSet presAssocID="{7CCBB9E5-711B-47A6-82FC-6ED4898C727E}" presName="arrowDiagram5" presStyleCnt="0"/>
      <dgm:spPr/>
    </dgm:pt>
    <dgm:pt modelId="{AB184A1B-D30F-4E89-A12E-8DB19D3CBC17}" type="pres">
      <dgm:prSet presAssocID="{CB18B027-93C7-418C-8B21-51E8D40C0399}" presName="bullet5a" presStyleLbl="node1" presStyleIdx="0" presStyleCnt="5"/>
      <dgm:spPr>
        <a:solidFill>
          <a:srgbClr val="FF0000"/>
        </a:solidFill>
      </dgm:spPr>
    </dgm:pt>
    <dgm:pt modelId="{CEC97145-DAB8-4B0E-B111-6BFA8E7D5A84}" type="pres">
      <dgm:prSet presAssocID="{CB18B027-93C7-418C-8B21-51E8D40C0399}" presName="textBox5a" presStyleLbl="revTx" presStyleIdx="0" presStyleCnt="5" custScaleX="141243" custScaleY="37557" custLinFactNeighborX="-65175" custLinFactNeighborY="-17169">
        <dgm:presLayoutVars>
          <dgm:bulletEnabled val="1"/>
        </dgm:presLayoutVars>
      </dgm:prSet>
      <dgm:spPr/>
    </dgm:pt>
    <dgm:pt modelId="{CFE2EF62-B640-4250-9B53-984BAB49535D}" type="pres">
      <dgm:prSet presAssocID="{E0F77A8E-C882-467F-A82B-CE3942AEF57A}" presName="bullet5b" presStyleLbl="node1" presStyleIdx="1" presStyleCnt="5" custLinFactX="-5297" custLinFactNeighborX="-100000" custLinFactNeighborY="71910"/>
      <dgm:spPr/>
    </dgm:pt>
    <dgm:pt modelId="{1634F02B-92D6-450C-A81F-E25F76E9F2A0}" type="pres">
      <dgm:prSet presAssocID="{E0F77A8E-C882-467F-A82B-CE3942AEF57A}" presName="textBox5b" presStyleLbl="revTx" presStyleIdx="1" presStyleCnt="5" custScaleX="127578" custScaleY="16516" custLinFactNeighborX="-56837" custLinFactNeighborY="-46400">
        <dgm:presLayoutVars>
          <dgm:bulletEnabled val="1"/>
        </dgm:presLayoutVars>
      </dgm:prSet>
      <dgm:spPr/>
    </dgm:pt>
    <dgm:pt modelId="{93186A02-72B6-4C18-A23A-431C96E2E183}" type="pres">
      <dgm:prSet presAssocID="{A2735F49-9734-492B-A94D-63E45CFAD1AE}" presName="bullet5c" presStyleLbl="node1" presStyleIdx="2" presStyleCnt="5" custLinFactX="-46375" custLinFactNeighborX="-100000" custLinFactNeighborY="61241"/>
      <dgm:spPr>
        <a:solidFill>
          <a:srgbClr val="00B050"/>
        </a:solidFill>
      </dgm:spPr>
    </dgm:pt>
    <dgm:pt modelId="{16BAC876-78C0-418D-8D4F-1B23FD71EB61}" type="pres">
      <dgm:prSet presAssocID="{A2735F49-9734-492B-A94D-63E45CFAD1AE}" presName="textBox5c" presStyleLbl="revTx" presStyleIdx="2" presStyleCnt="5" custScaleY="12370" custLinFactNeighborX="-82333" custLinFactNeighborY="-98852">
        <dgm:presLayoutVars>
          <dgm:bulletEnabled val="1"/>
        </dgm:presLayoutVars>
      </dgm:prSet>
      <dgm:spPr/>
    </dgm:pt>
    <dgm:pt modelId="{9F2DAB18-6E78-4844-9EBC-8EC363E424CB}" type="pres">
      <dgm:prSet presAssocID="{0FE77434-BD51-467D-AB42-A700F45DF3CD}" presName="bullet5d" presStyleLbl="node1" presStyleIdx="3" presStyleCnt="5" custLinFactX="-20357" custLinFactNeighborX="-100000" custLinFactNeighborY="3824"/>
      <dgm:spPr>
        <a:solidFill>
          <a:schemeClr val="accent4">
            <a:lumMod val="60000"/>
            <a:lumOff val="40000"/>
          </a:schemeClr>
        </a:solidFill>
      </dgm:spPr>
    </dgm:pt>
    <dgm:pt modelId="{B58D35CC-B46B-4831-B869-84680BF964D0}" type="pres">
      <dgm:prSet presAssocID="{0FE77434-BD51-467D-AB42-A700F45DF3CD}" presName="textBox5d" presStyleLbl="revTx" presStyleIdx="3" presStyleCnt="5" custScaleX="115927" custScaleY="35637" custLinFactNeighborX="-44345" custLinFactNeighborY="-66533">
        <dgm:presLayoutVars>
          <dgm:bulletEnabled val="1"/>
        </dgm:presLayoutVars>
      </dgm:prSet>
      <dgm:spPr/>
    </dgm:pt>
    <dgm:pt modelId="{2F425048-A914-4C37-BB30-08C675BF09ED}" type="pres">
      <dgm:prSet presAssocID="{3E26C547-A9EE-4AB1-A5C2-3BDA98120AF2}" presName="bullet5e" presStyleLbl="node1" presStyleIdx="4" presStyleCnt="5" custLinFactNeighborX="-77805" custLinFactNeighborY="-25598"/>
      <dgm:spPr>
        <a:solidFill>
          <a:srgbClr val="FF0000"/>
        </a:solidFill>
      </dgm:spPr>
    </dgm:pt>
    <dgm:pt modelId="{7D598092-432A-4EA9-A622-0C879005C57A}" type="pres">
      <dgm:prSet presAssocID="{3E26C547-A9EE-4AB1-A5C2-3BDA98120AF2}" presName="textBox5e" presStyleLbl="revTx" presStyleIdx="4" presStyleCnt="5" custScaleX="154948" custScaleY="43990" custLinFactNeighborX="4883" custLinFactNeighborY="-49585">
        <dgm:presLayoutVars>
          <dgm:bulletEnabled val="1"/>
        </dgm:presLayoutVars>
      </dgm:prSet>
      <dgm:spPr/>
    </dgm:pt>
  </dgm:ptLst>
  <dgm:cxnLst>
    <dgm:cxn modelId="{1C30B604-0769-4AD1-BCC8-13181B7F5E3E}" srcId="{3E26C547-A9EE-4AB1-A5C2-3BDA98120AF2}" destId="{CE54B62D-D5F9-40B2-AC34-CA6D1E1BDF77}" srcOrd="8" destOrd="0" parTransId="{E3E90BAD-0315-4D0D-B1C7-2515CF19111C}" sibTransId="{47CB3C37-ADDE-49F0-A344-EAFCC9AFE758}"/>
    <dgm:cxn modelId="{6E1D7905-942E-4C0E-AECC-1850FB5FD16F}" srcId="{7CCBB9E5-711B-47A6-82FC-6ED4898C727E}" destId="{3E26C547-A9EE-4AB1-A5C2-3BDA98120AF2}" srcOrd="4" destOrd="0" parTransId="{DB0BA3E7-B01A-4F5F-BDD6-2BF6D1172CE6}" sibTransId="{47BFCD2F-7DBC-4879-A954-41882CB5EFF7}"/>
    <dgm:cxn modelId="{9AE1F50C-2884-4BF4-89BA-8EF8D8690360}" type="presOf" srcId="{E0F77A8E-C882-467F-A82B-CE3942AEF57A}" destId="{1634F02B-92D6-450C-A81F-E25F76E9F2A0}" srcOrd="0" destOrd="0" presId="urn:microsoft.com/office/officeart/2005/8/layout/arrow2"/>
    <dgm:cxn modelId="{BBEBEB0E-8CF3-437B-BF61-2F737A3005B3}" type="presOf" srcId="{CB18B027-93C7-418C-8B21-51E8D40C0399}" destId="{CEC97145-DAB8-4B0E-B111-6BFA8E7D5A84}" srcOrd="0" destOrd="0" presId="urn:microsoft.com/office/officeart/2005/8/layout/arrow2"/>
    <dgm:cxn modelId="{14D5C115-7C18-4A4C-94D4-11492E0A6935}" srcId="{3E26C547-A9EE-4AB1-A5C2-3BDA98120AF2}" destId="{E0DB14BD-E108-480D-BA9A-FD7CF02958FC}" srcOrd="7" destOrd="0" parTransId="{F5932BC7-6C65-4CD9-87B1-8D3942DB32DA}" sibTransId="{9B3500B6-2A16-436C-8BF5-101718B0A8EB}"/>
    <dgm:cxn modelId="{B8B0B01F-CB6A-4E4A-94D5-B356CEBE6CAA}" srcId="{7CCBB9E5-711B-47A6-82FC-6ED4898C727E}" destId="{E0F77A8E-C882-467F-A82B-CE3942AEF57A}" srcOrd="1" destOrd="0" parTransId="{2EBC2E0B-77C2-4AAD-9ACB-03C3CEB3CE51}" sibTransId="{F7BB9688-23CE-4543-BC27-4B26B6FC5CF8}"/>
    <dgm:cxn modelId="{BBC31529-B228-44A1-B3B6-450B88E3E8F6}" srcId="{3E26C547-A9EE-4AB1-A5C2-3BDA98120AF2}" destId="{0A2B87ED-344C-4C0E-A2F2-14465933D7AE}" srcOrd="4" destOrd="0" parTransId="{B6D6CA03-0E2C-4E0E-803B-79660445BB68}" sibTransId="{52B2ADB5-D3AD-4390-991F-297180E42BEA}"/>
    <dgm:cxn modelId="{3785012B-6A86-4A0A-9387-5E77F030000F}" type="presOf" srcId="{34C6FA99-BE59-4003-8C12-33705359F140}" destId="{7D598092-432A-4EA9-A622-0C879005C57A}" srcOrd="0" destOrd="6" presId="urn:microsoft.com/office/officeart/2005/8/layout/arrow2"/>
    <dgm:cxn modelId="{9C1E0B2B-1FAC-4EA2-9E2D-AC548EB464F2}" type="presOf" srcId="{B2987AD3-C33C-4E92-BC13-5608B2E71C15}" destId="{B58D35CC-B46B-4831-B869-84680BF964D0}" srcOrd="0" destOrd="2" presId="urn:microsoft.com/office/officeart/2005/8/layout/arrow2"/>
    <dgm:cxn modelId="{8BCE513D-1349-4AD3-9A32-5F1729602F89}" srcId="{3E26C547-A9EE-4AB1-A5C2-3BDA98120AF2}" destId="{51EADF0D-47BA-4C63-9A3E-824E8F9AB039}" srcOrd="1" destOrd="0" parTransId="{2CDAC5A7-CA94-408E-8F1D-208D0D33272C}" sibTransId="{C91C90C7-4899-49BD-9CCB-C53563706850}"/>
    <dgm:cxn modelId="{4702FF62-2937-4D9E-9D51-37EFF23CBFA5}" srcId="{3E26C547-A9EE-4AB1-A5C2-3BDA98120AF2}" destId="{89A3D690-0CE5-464F-82AB-EE2BDE9D01CD}" srcOrd="3" destOrd="0" parTransId="{465737BF-899D-46D0-BD44-B88A82B862E2}" sibTransId="{6CEB0847-025D-4B0E-828A-8F39EF8EF7DD}"/>
    <dgm:cxn modelId="{74FA9864-EDA7-4B1F-9B86-A40F10F00185}" type="presOf" srcId="{DD2CD698-01A4-4B78-BB90-C8F72B8E2BDB}" destId="{7D598092-432A-4EA9-A622-0C879005C57A}" srcOrd="0" destOrd="3" presId="urn:microsoft.com/office/officeart/2005/8/layout/arrow2"/>
    <dgm:cxn modelId="{99BCCB64-56D1-471E-8E73-374F1D650A34}" srcId="{7CCBB9E5-711B-47A6-82FC-6ED4898C727E}" destId="{CB18B027-93C7-418C-8B21-51E8D40C0399}" srcOrd="0" destOrd="0" parTransId="{A7B0FAF9-50CA-4538-B387-772211CF9469}" sibTransId="{D4DCBD8C-C2A0-4A23-B56B-E284DE3F0DC2}"/>
    <dgm:cxn modelId="{D42C9A4C-6CCF-4A29-9DDB-44B325557F48}" type="presOf" srcId="{CCA7172F-8F26-4F80-998B-74CAE6B4396B}" destId="{B58D35CC-B46B-4831-B869-84680BF964D0}" srcOrd="0" destOrd="3" presId="urn:microsoft.com/office/officeart/2005/8/layout/arrow2"/>
    <dgm:cxn modelId="{FA1B2254-2D8F-41CE-BE3B-DCCA283927A6}" srcId="{3E26C547-A9EE-4AB1-A5C2-3BDA98120AF2}" destId="{DD2CD698-01A4-4B78-BB90-C8F72B8E2BDB}" srcOrd="2" destOrd="0" parTransId="{FE223622-7095-4C50-8389-68D734956010}" sibTransId="{E2B276B3-8769-438A-85B9-91E1C9AB303F}"/>
    <dgm:cxn modelId="{CA35C075-36D9-49E2-98D3-80358707498E}" srcId="{7CCBB9E5-711B-47A6-82FC-6ED4898C727E}" destId="{A2735F49-9734-492B-A94D-63E45CFAD1AE}" srcOrd="2" destOrd="0" parTransId="{888131BE-27AF-4210-815F-C18FA1EB5353}" sibTransId="{8891F83A-E899-4BB8-8E82-2985DBD35851}"/>
    <dgm:cxn modelId="{C24C9F5A-5396-4B00-933E-B62EF4E9EABD}" type="presOf" srcId="{89A3D690-0CE5-464F-82AB-EE2BDE9D01CD}" destId="{7D598092-432A-4EA9-A622-0C879005C57A}" srcOrd="0" destOrd="4" presId="urn:microsoft.com/office/officeart/2005/8/layout/arrow2"/>
    <dgm:cxn modelId="{A977DF5A-AC17-4A6F-978E-6D0379CC8E38}" type="presOf" srcId="{3E26C547-A9EE-4AB1-A5C2-3BDA98120AF2}" destId="{7D598092-432A-4EA9-A622-0C879005C57A}" srcOrd="0" destOrd="0" presId="urn:microsoft.com/office/officeart/2005/8/layout/arrow2"/>
    <dgm:cxn modelId="{8D3ACB82-4048-42B5-82B4-53251B181FE0}" type="presOf" srcId="{DF0B9974-7C46-4659-8ABE-9A19AB6F31E4}" destId="{7D598092-432A-4EA9-A622-0C879005C57A}" srcOrd="0" destOrd="7" presId="urn:microsoft.com/office/officeart/2005/8/layout/arrow2"/>
    <dgm:cxn modelId="{63E7C49C-96E8-4B8A-BB7F-A6DB5CA04A03}" type="presOf" srcId="{0A2B87ED-344C-4C0E-A2F2-14465933D7AE}" destId="{7D598092-432A-4EA9-A622-0C879005C57A}" srcOrd="0" destOrd="5" presId="urn:microsoft.com/office/officeart/2005/8/layout/arrow2"/>
    <dgm:cxn modelId="{5193C6A0-B43D-404B-A4ED-9C41AF86C62B}" type="presOf" srcId="{BE1A343F-9760-48DB-AD23-CAF0AA6CF7BA}" destId="{B58D35CC-B46B-4831-B869-84680BF964D0}" srcOrd="0" destOrd="1" presId="urn:microsoft.com/office/officeart/2005/8/layout/arrow2"/>
    <dgm:cxn modelId="{57EAEBA1-54B8-469F-AC86-9CD4C2871CD2}" srcId="{3E26C547-A9EE-4AB1-A5C2-3BDA98120AF2}" destId="{34C6FA99-BE59-4003-8C12-33705359F140}" srcOrd="5" destOrd="0" parTransId="{790AA9DB-7FA3-4B91-A138-627148F0BE86}" sibTransId="{A32DC88C-30B4-4A1A-9EA7-2243AF13EAA4}"/>
    <dgm:cxn modelId="{368203AE-DBED-4BE5-82DB-35D42C845D32}" type="presOf" srcId="{7CCBB9E5-711B-47A6-82FC-6ED4898C727E}" destId="{CE5B7EE0-D602-4812-BD8E-0DD0431BE455}" srcOrd="0" destOrd="0" presId="urn:microsoft.com/office/officeart/2005/8/layout/arrow2"/>
    <dgm:cxn modelId="{7CAE40B6-7C1A-45C9-A79C-485BF523BC36}" srcId="{3E26C547-A9EE-4AB1-A5C2-3BDA98120AF2}" destId="{73FC140C-A01B-4E3F-BFCF-3233B279B044}" srcOrd="10" destOrd="0" parTransId="{D79BEE2A-3448-4FD2-B732-89A4FD54E9FD}" sibTransId="{AB7A46F2-645B-4407-A11A-BD22465414DF}"/>
    <dgm:cxn modelId="{451CE9B9-D0C6-43BA-A148-3C29104EC18C}" type="presOf" srcId="{25EC16E7-8D99-45F3-889D-DCBCDB865991}" destId="{7D598092-432A-4EA9-A622-0C879005C57A}" srcOrd="0" destOrd="10" presId="urn:microsoft.com/office/officeart/2005/8/layout/arrow2"/>
    <dgm:cxn modelId="{8E6A52BE-BBC0-4452-8C3F-1D824E44D221}" type="presOf" srcId="{A2735F49-9734-492B-A94D-63E45CFAD1AE}" destId="{16BAC876-78C0-418D-8D4F-1B23FD71EB61}" srcOrd="0" destOrd="0" presId="urn:microsoft.com/office/officeart/2005/8/layout/arrow2"/>
    <dgm:cxn modelId="{02ACC3C7-4C98-470E-88B1-A65B8F2C846D}" srcId="{7CCBB9E5-711B-47A6-82FC-6ED4898C727E}" destId="{0FE77434-BD51-467D-AB42-A700F45DF3CD}" srcOrd="3" destOrd="0" parTransId="{60C7AEA7-80E6-455F-A248-DFDA3F997630}" sibTransId="{CDBC6499-E7AB-4F03-817A-FEE4D8A47076}"/>
    <dgm:cxn modelId="{DE1800C9-A4AE-448D-8592-3DB4422F98B8}" type="presOf" srcId="{0FE77434-BD51-467D-AB42-A700F45DF3CD}" destId="{B58D35CC-B46B-4831-B869-84680BF964D0}" srcOrd="0" destOrd="0" presId="urn:microsoft.com/office/officeart/2005/8/layout/arrow2"/>
    <dgm:cxn modelId="{16A2F3CD-BEF6-4731-A296-9B91DB9CD985}" type="presOf" srcId="{E0DB14BD-E108-480D-BA9A-FD7CF02958FC}" destId="{7D598092-432A-4EA9-A622-0C879005C57A}" srcOrd="0" destOrd="8" presId="urn:microsoft.com/office/officeart/2005/8/layout/arrow2"/>
    <dgm:cxn modelId="{8AA1C4CE-5298-400E-86AA-3F8E3E8D1188}" srcId="{BE1A343F-9760-48DB-AD23-CAF0AA6CF7BA}" destId="{B2987AD3-C33C-4E92-BC13-5608B2E71C15}" srcOrd="0" destOrd="0" parTransId="{E7E1E5F8-1846-4C66-A0F0-32FE0CFE6FBD}" sibTransId="{B40436AC-82A3-44C1-811C-F135757CF2E8}"/>
    <dgm:cxn modelId="{D44CE4D4-97DC-4958-8174-71E467442F01}" srcId="{B2987AD3-C33C-4E92-BC13-5608B2E71C15}" destId="{CCA7172F-8F26-4F80-998B-74CAE6B4396B}" srcOrd="0" destOrd="0" parTransId="{E4A4BF93-D9C8-48CB-968A-B52D2EA7DBB7}" sibTransId="{4BC7E234-DE8B-482A-9CEB-AFB9D09C2761}"/>
    <dgm:cxn modelId="{E6950BD8-24E5-4532-93EA-784DE52472F4}" type="presOf" srcId="{51EADF0D-47BA-4C63-9A3E-824E8F9AB039}" destId="{7D598092-432A-4EA9-A622-0C879005C57A}" srcOrd="0" destOrd="2" presId="urn:microsoft.com/office/officeart/2005/8/layout/arrow2"/>
    <dgm:cxn modelId="{7DD4A6D8-68FE-4A83-8FAF-7600A75F2B03}" type="presOf" srcId="{73FC140C-A01B-4E3F-BFCF-3233B279B044}" destId="{7D598092-432A-4EA9-A622-0C879005C57A}" srcOrd="0" destOrd="11" presId="urn:microsoft.com/office/officeart/2005/8/layout/arrow2"/>
    <dgm:cxn modelId="{6273ADD9-07DB-43D0-A9B6-FDD7CE0DA270}" type="presOf" srcId="{8F886FC1-EA8F-4760-967E-66D05E5D1D22}" destId="{7D598092-432A-4EA9-A622-0C879005C57A}" srcOrd="0" destOrd="1" presId="urn:microsoft.com/office/officeart/2005/8/layout/arrow2"/>
    <dgm:cxn modelId="{3F00C1DF-15F2-49AE-A133-FF85F96A9A1F}" type="presOf" srcId="{CE54B62D-D5F9-40B2-AC34-CA6D1E1BDF77}" destId="{7D598092-432A-4EA9-A622-0C879005C57A}" srcOrd="0" destOrd="9" presId="urn:microsoft.com/office/officeart/2005/8/layout/arrow2"/>
    <dgm:cxn modelId="{6FAA5BE3-4D81-4377-8451-9333C8F2B371}" srcId="{3E26C547-A9EE-4AB1-A5C2-3BDA98120AF2}" destId="{8F886FC1-EA8F-4760-967E-66D05E5D1D22}" srcOrd="0" destOrd="0" parTransId="{C4FB6713-B266-425D-960E-E444FCA62400}" sibTransId="{BD2A324E-4710-46A6-9140-5D9F92C4184D}"/>
    <dgm:cxn modelId="{CD37A8E4-189C-4AB5-8CB5-88FC247AB4B5}" srcId="{3E26C547-A9EE-4AB1-A5C2-3BDA98120AF2}" destId="{25EC16E7-8D99-45F3-889D-DCBCDB865991}" srcOrd="9" destOrd="0" parTransId="{1E66579B-8128-409B-B36F-9ED0F304EF16}" sibTransId="{CC0D2AC3-40E9-46CA-B3B8-1DB45BBF7BB6}"/>
    <dgm:cxn modelId="{301FA0E5-290C-46BD-BED7-2C14FAE955ED}" srcId="{3E26C547-A9EE-4AB1-A5C2-3BDA98120AF2}" destId="{DF0B9974-7C46-4659-8ABE-9A19AB6F31E4}" srcOrd="6" destOrd="0" parTransId="{DAEAFE5A-BF83-491C-B790-2789A4E179C3}" sibTransId="{9A29D078-FE34-4D86-BD2B-1B98521CB2A5}"/>
    <dgm:cxn modelId="{A7EA77F4-8381-450D-B4CC-DDB4E95D2254}" srcId="{0FE77434-BD51-467D-AB42-A700F45DF3CD}" destId="{BE1A343F-9760-48DB-AD23-CAF0AA6CF7BA}" srcOrd="0" destOrd="0" parTransId="{474B1039-92E0-4007-9D60-08772AF68AFA}" sibTransId="{303F5725-FE24-4EE2-841F-4D51C9E8FC60}"/>
    <dgm:cxn modelId="{2068B6C2-F8AE-4F6B-8D8E-EB3B2D17C263}" type="presParOf" srcId="{CE5B7EE0-D602-4812-BD8E-0DD0431BE455}" destId="{8AC8D237-051A-4248-8523-DCD8D242C0E9}" srcOrd="0" destOrd="0" presId="urn:microsoft.com/office/officeart/2005/8/layout/arrow2"/>
    <dgm:cxn modelId="{5FE7E0EA-9EE9-49EB-B8CB-BB96993DEDA5}" type="presParOf" srcId="{CE5B7EE0-D602-4812-BD8E-0DD0431BE455}" destId="{BE169CF2-3BB2-42D8-9F15-9DCD5BE4F7A3}" srcOrd="1" destOrd="0" presId="urn:microsoft.com/office/officeart/2005/8/layout/arrow2"/>
    <dgm:cxn modelId="{0762DEB1-CCA7-49B5-A30E-F7598EF81DAC}" type="presParOf" srcId="{BE169CF2-3BB2-42D8-9F15-9DCD5BE4F7A3}" destId="{AB184A1B-D30F-4E89-A12E-8DB19D3CBC17}" srcOrd="0" destOrd="0" presId="urn:microsoft.com/office/officeart/2005/8/layout/arrow2"/>
    <dgm:cxn modelId="{D6569174-3028-42AF-8FC1-E05C5FC3F860}" type="presParOf" srcId="{BE169CF2-3BB2-42D8-9F15-9DCD5BE4F7A3}" destId="{CEC97145-DAB8-4B0E-B111-6BFA8E7D5A84}" srcOrd="1" destOrd="0" presId="urn:microsoft.com/office/officeart/2005/8/layout/arrow2"/>
    <dgm:cxn modelId="{7616A7CF-9CC2-4FFE-BA82-61C1FE27026A}" type="presParOf" srcId="{BE169CF2-3BB2-42D8-9F15-9DCD5BE4F7A3}" destId="{CFE2EF62-B640-4250-9B53-984BAB49535D}" srcOrd="2" destOrd="0" presId="urn:microsoft.com/office/officeart/2005/8/layout/arrow2"/>
    <dgm:cxn modelId="{07163C75-1CC0-4406-990B-A575D52EAFB5}" type="presParOf" srcId="{BE169CF2-3BB2-42D8-9F15-9DCD5BE4F7A3}" destId="{1634F02B-92D6-450C-A81F-E25F76E9F2A0}" srcOrd="3" destOrd="0" presId="urn:microsoft.com/office/officeart/2005/8/layout/arrow2"/>
    <dgm:cxn modelId="{F73ECFD6-A14B-4190-A0B6-4F38E545F63B}" type="presParOf" srcId="{BE169CF2-3BB2-42D8-9F15-9DCD5BE4F7A3}" destId="{93186A02-72B6-4C18-A23A-431C96E2E183}" srcOrd="4" destOrd="0" presId="urn:microsoft.com/office/officeart/2005/8/layout/arrow2"/>
    <dgm:cxn modelId="{11BE1E07-DE64-417A-A031-F295EC1A14D5}" type="presParOf" srcId="{BE169CF2-3BB2-42D8-9F15-9DCD5BE4F7A3}" destId="{16BAC876-78C0-418D-8D4F-1B23FD71EB61}" srcOrd="5" destOrd="0" presId="urn:microsoft.com/office/officeart/2005/8/layout/arrow2"/>
    <dgm:cxn modelId="{9AF76817-A7FE-4F09-ADF1-648A236E2529}" type="presParOf" srcId="{BE169CF2-3BB2-42D8-9F15-9DCD5BE4F7A3}" destId="{9F2DAB18-6E78-4844-9EBC-8EC363E424CB}" srcOrd="6" destOrd="0" presId="urn:microsoft.com/office/officeart/2005/8/layout/arrow2"/>
    <dgm:cxn modelId="{DDF6357A-84DE-42E0-995E-DB111CEE9827}" type="presParOf" srcId="{BE169CF2-3BB2-42D8-9F15-9DCD5BE4F7A3}" destId="{B58D35CC-B46B-4831-B869-84680BF964D0}" srcOrd="7" destOrd="0" presId="urn:microsoft.com/office/officeart/2005/8/layout/arrow2"/>
    <dgm:cxn modelId="{D9F57593-2ABA-46AA-B0A7-3A3B58F625D3}" type="presParOf" srcId="{BE169CF2-3BB2-42D8-9F15-9DCD5BE4F7A3}" destId="{2F425048-A914-4C37-BB30-08C675BF09ED}" srcOrd="8" destOrd="0" presId="urn:microsoft.com/office/officeart/2005/8/layout/arrow2"/>
    <dgm:cxn modelId="{8F4C6CA3-38E1-4522-A246-75BF99394409}" type="presParOf" srcId="{BE169CF2-3BB2-42D8-9F15-9DCD5BE4F7A3}" destId="{7D598092-432A-4EA9-A622-0C879005C57A}" srcOrd="9" destOrd="0" presId="urn:microsoft.com/office/officeart/2005/8/layout/arrow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C8D237-051A-4248-8523-DCD8D242C0E9}">
      <dsp:nvSpPr>
        <dsp:cNvPr id="0" name=""/>
        <dsp:cNvSpPr/>
      </dsp:nvSpPr>
      <dsp:spPr>
        <a:xfrm>
          <a:off x="-246352" y="0"/>
          <a:ext cx="10302240" cy="6438899"/>
        </a:xfrm>
        <a:prstGeom prst="swooshArrow">
          <a:avLst>
            <a:gd name="adj1" fmla="val 25000"/>
            <a:gd name="adj2" fmla="val 25000"/>
          </a:avLst>
        </a:prstGeom>
        <a:solidFill>
          <a:schemeClr val="accent1">
            <a:lumMod val="20000"/>
            <a:lumOff val="80000"/>
          </a:schemeClr>
        </a:solidFill>
        <a:ln>
          <a:noFill/>
        </a:ln>
        <a:effectLst/>
      </dsp:spPr>
      <dsp:style>
        <a:lnRef idx="0">
          <a:scrgbClr r="0" g="0" b="0"/>
        </a:lnRef>
        <a:fillRef idx="1">
          <a:scrgbClr r="0" g="0" b="0"/>
        </a:fillRef>
        <a:effectRef idx="0">
          <a:scrgbClr r="0" g="0" b="0"/>
        </a:effectRef>
        <a:fontRef idx="minor"/>
      </dsp:style>
    </dsp:sp>
    <dsp:sp modelId="{AB184A1B-D30F-4E89-A12E-8DB19D3CBC17}">
      <dsp:nvSpPr>
        <dsp:cNvPr id="0" name=""/>
        <dsp:cNvSpPr/>
      </dsp:nvSpPr>
      <dsp:spPr>
        <a:xfrm>
          <a:off x="768417" y="4787966"/>
          <a:ext cx="236951" cy="236951"/>
        </a:xfrm>
        <a:prstGeom prst="ellipse">
          <a:avLst/>
        </a:prstGeom>
        <a:solidFill>
          <a:srgbClr val="FF000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CEC97145-DAB8-4B0E-B111-6BFA8E7D5A84}">
      <dsp:nvSpPr>
        <dsp:cNvPr id="0" name=""/>
        <dsp:cNvSpPr/>
      </dsp:nvSpPr>
      <dsp:spPr>
        <a:xfrm>
          <a:off x="0" y="5121790"/>
          <a:ext cx="1906206" cy="57554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556" tIns="0" rIns="0" bIns="0" numCol="1" spcCol="1270" anchor="t" anchorCtr="0">
          <a:noAutofit/>
        </a:bodyPr>
        <a:lstStyle/>
        <a:p>
          <a:pPr marL="0" lvl="0" indent="0" algn="l" defTabSz="711200">
            <a:lnSpc>
              <a:spcPct val="90000"/>
            </a:lnSpc>
            <a:spcBef>
              <a:spcPct val="0"/>
            </a:spcBef>
            <a:spcAft>
              <a:spcPct val="35000"/>
            </a:spcAft>
            <a:buNone/>
          </a:pPr>
          <a:r>
            <a:rPr lang="en-GB" sz="1600" b="1" kern="1200">
              <a:solidFill>
                <a:srgbClr val="FF0000"/>
              </a:solidFill>
              <a:latin typeface="Cavolini" panose="03000502040302020204" pitchFamily="66" charset="0"/>
              <a:cs typeface="Cavolini" panose="03000502040302020204" pitchFamily="66" charset="0"/>
            </a:rPr>
            <a:t>L-SPA Call centre</a:t>
          </a:r>
        </a:p>
      </dsp:txBody>
      <dsp:txXfrm>
        <a:off x="0" y="5121790"/>
        <a:ext cx="1906206" cy="575545"/>
      </dsp:txXfrm>
    </dsp:sp>
    <dsp:sp modelId="{CFE2EF62-B640-4250-9B53-984BAB49535D}">
      <dsp:nvSpPr>
        <dsp:cNvPr id="0" name=""/>
        <dsp:cNvSpPr/>
      </dsp:nvSpPr>
      <dsp:spPr>
        <a:xfrm>
          <a:off x="1660520" y="3822260"/>
          <a:ext cx="370880" cy="370880"/>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634F02B-92D6-450C-A81F-E25F76E9F2A0}">
      <dsp:nvSpPr>
        <dsp:cNvPr id="0" name=""/>
        <dsp:cNvSpPr/>
      </dsp:nvSpPr>
      <dsp:spPr>
        <a:xfrm>
          <a:off x="1028661" y="3615332"/>
          <a:ext cx="2181803" cy="4455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000" tIns="0" rIns="0" bIns="0" numCol="1" spcCol="1270" anchor="ctr" anchorCtr="0">
          <a:noAutofit/>
        </a:bodyPr>
        <a:lstStyle/>
        <a:p>
          <a:pPr marL="0" lvl="0" indent="0" algn="l" defTabSz="800100">
            <a:lnSpc>
              <a:spcPct val="90000"/>
            </a:lnSpc>
            <a:spcBef>
              <a:spcPct val="0"/>
            </a:spcBef>
            <a:spcAft>
              <a:spcPct val="35000"/>
            </a:spcAft>
            <a:buNone/>
          </a:pPr>
          <a:r>
            <a:rPr lang="en-GB" sz="1800" b="1" kern="1200">
              <a:solidFill>
                <a:srgbClr val="0070C0"/>
              </a:solidFill>
              <a:latin typeface="Cavolini" panose="03000502040302020204" pitchFamily="66" charset="0"/>
              <a:cs typeface="Cavolini" panose="03000502040302020204" pitchFamily="66" charset="0"/>
            </a:rPr>
            <a:t>Data Analyst</a:t>
          </a:r>
        </a:p>
        <a:p>
          <a:pPr marL="0" lvl="0" indent="0" algn="l" defTabSz="800100">
            <a:lnSpc>
              <a:spcPct val="90000"/>
            </a:lnSpc>
            <a:spcBef>
              <a:spcPct val="0"/>
            </a:spcBef>
            <a:spcAft>
              <a:spcPct val="35000"/>
            </a:spcAft>
            <a:buNone/>
          </a:pPr>
          <a:r>
            <a:rPr lang="en-GB" sz="1050" b="1" kern="1200">
              <a:solidFill>
                <a:srgbClr val="0070C0"/>
              </a:solidFill>
              <a:latin typeface="Cavolini" panose="03000502040302020204" pitchFamily="66" charset="0"/>
              <a:cs typeface="Cavolini" panose="03000502040302020204" pitchFamily="66" charset="0"/>
            </a:rPr>
            <a:t>.</a:t>
          </a:r>
          <a:r>
            <a:rPr lang="en-GB" sz="1800" b="1" kern="1200">
              <a:solidFill>
                <a:srgbClr val="0070C0"/>
              </a:solidFill>
              <a:latin typeface="Cavolini" panose="03000502040302020204" pitchFamily="66" charset="0"/>
              <a:cs typeface="Cavolini" panose="03000502040302020204" pitchFamily="66" charset="0"/>
            </a:rPr>
            <a:t> </a:t>
          </a:r>
        </a:p>
      </dsp:txBody>
      <dsp:txXfrm>
        <a:off x="1028661" y="3615332"/>
        <a:ext cx="2181803" cy="445585"/>
      </dsp:txXfrm>
    </dsp:sp>
    <dsp:sp modelId="{93186A02-72B6-4C18-A23A-431C96E2E183}">
      <dsp:nvSpPr>
        <dsp:cNvPr id="0" name=""/>
        <dsp:cNvSpPr/>
      </dsp:nvSpPr>
      <dsp:spPr>
        <a:xfrm>
          <a:off x="2975569" y="2875825"/>
          <a:ext cx="494507" cy="494507"/>
        </a:xfrm>
        <a:prstGeom prst="ellipse">
          <a:avLst/>
        </a:prstGeom>
        <a:solidFill>
          <a:srgbClr val="00B05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16BAC876-78C0-418D-8D4F-1B23FD71EB61}">
      <dsp:nvSpPr>
        <dsp:cNvPr id="0" name=""/>
        <dsp:cNvSpPr/>
      </dsp:nvSpPr>
      <dsp:spPr>
        <a:xfrm>
          <a:off x="2309605" y="828635"/>
          <a:ext cx="1988332" cy="4476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62029" tIns="0" rIns="0" bIns="0" numCol="1" spcCol="1270" anchor="t" anchorCtr="0">
          <a:noAutofit/>
        </a:bodyPr>
        <a:lstStyle/>
        <a:p>
          <a:pPr marL="0" lvl="0" indent="0" algn="l" defTabSz="711200">
            <a:lnSpc>
              <a:spcPct val="90000"/>
            </a:lnSpc>
            <a:spcBef>
              <a:spcPct val="0"/>
            </a:spcBef>
            <a:spcAft>
              <a:spcPct val="35000"/>
            </a:spcAft>
            <a:buNone/>
          </a:pPr>
          <a:r>
            <a:rPr lang="en-GB" sz="1600" b="1" kern="1200">
              <a:solidFill>
                <a:srgbClr val="00B050"/>
              </a:solidFill>
              <a:latin typeface="Cavolini" panose="03000502040302020204" pitchFamily="66" charset="0"/>
              <a:cs typeface="Cavolini" panose="03000502040302020204" pitchFamily="66" charset="0"/>
            </a:rPr>
            <a:t>Send Support Advisors </a:t>
          </a:r>
        </a:p>
      </dsp:txBody>
      <dsp:txXfrm>
        <a:off x="2309605" y="828635"/>
        <a:ext cx="1988332" cy="447628"/>
      </dsp:txXfrm>
    </dsp:sp>
    <dsp:sp modelId="{9F2DAB18-6E78-4844-9EBC-8EC363E424CB}">
      <dsp:nvSpPr>
        <dsp:cNvPr id="0" name=""/>
        <dsp:cNvSpPr/>
      </dsp:nvSpPr>
      <dsp:spPr>
        <a:xfrm>
          <a:off x="4846854" y="1829892"/>
          <a:ext cx="638738" cy="638738"/>
        </a:xfrm>
        <a:prstGeom prst="ellipse">
          <a:avLst/>
        </a:prstGeom>
        <a:solidFill>
          <a:schemeClr val="accent4">
            <a:lumMod val="60000"/>
            <a:lumOff val="4000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B58D35CC-B46B-4831-B869-84680BF964D0}">
      <dsp:nvSpPr>
        <dsp:cNvPr id="0" name=""/>
        <dsp:cNvSpPr/>
      </dsp:nvSpPr>
      <dsp:spPr>
        <a:xfrm>
          <a:off x="4857201" y="642891"/>
          <a:ext cx="2388615" cy="15374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8454" tIns="0" rIns="0" bIns="0" numCol="1" spcCol="1270" anchor="t" anchorCtr="0">
          <a:noAutofit/>
        </a:bodyPr>
        <a:lstStyle/>
        <a:p>
          <a:pPr marL="0" lvl="0" indent="0" algn="l" defTabSz="800100">
            <a:lnSpc>
              <a:spcPct val="90000"/>
            </a:lnSpc>
            <a:spcBef>
              <a:spcPct val="0"/>
            </a:spcBef>
            <a:spcAft>
              <a:spcPct val="35000"/>
            </a:spcAft>
            <a:buNone/>
          </a:pPr>
          <a:r>
            <a:rPr lang="en-GB" sz="1800" b="1" kern="1200">
              <a:solidFill>
                <a:schemeClr val="accent4"/>
              </a:solidFill>
              <a:latin typeface="Cavolini" panose="03000502040302020204" pitchFamily="66" charset="0"/>
              <a:cs typeface="Cavolini" panose="03000502040302020204" pitchFamily="66" charset="0"/>
            </a:rPr>
            <a:t>Senior Case Managers</a:t>
          </a:r>
        </a:p>
        <a:p>
          <a:pPr marL="114300" lvl="1" indent="-114300" algn="l" defTabSz="622300">
            <a:lnSpc>
              <a:spcPct val="90000"/>
            </a:lnSpc>
            <a:spcBef>
              <a:spcPct val="0"/>
            </a:spcBef>
            <a:spcAft>
              <a:spcPct val="15000"/>
            </a:spcAft>
            <a:buChar char="•"/>
          </a:pPr>
          <a:r>
            <a:rPr lang="en-GB" sz="1400" b="1" kern="1200">
              <a:solidFill>
                <a:schemeClr val="accent4"/>
              </a:solidFill>
              <a:latin typeface="Cavolini" panose="03000502040302020204" pitchFamily="66" charset="0"/>
              <a:cs typeface="Cavolini" panose="03000502040302020204" pitchFamily="66" charset="0"/>
            </a:rPr>
            <a:t>Case Worker</a:t>
          </a:r>
        </a:p>
        <a:p>
          <a:pPr marL="228600" lvl="2" indent="-114300" algn="l" defTabSz="622300">
            <a:lnSpc>
              <a:spcPct val="90000"/>
            </a:lnSpc>
            <a:spcBef>
              <a:spcPct val="0"/>
            </a:spcBef>
            <a:spcAft>
              <a:spcPct val="15000"/>
            </a:spcAft>
            <a:buChar char="•"/>
          </a:pPr>
          <a:r>
            <a:rPr lang="en-GB" sz="1400" b="1" kern="1200">
              <a:solidFill>
                <a:schemeClr val="accent4"/>
              </a:solidFill>
              <a:latin typeface="Cavolini" panose="03000502040302020204" pitchFamily="66" charset="0"/>
              <a:cs typeface="Cavolini" panose="03000502040302020204" pitchFamily="66" charset="0"/>
            </a:rPr>
            <a:t>Triage Officers</a:t>
          </a:r>
        </a:p>
        <a:p>
          <a:pPr marL="342900" lvl="3" indent="-114300" algn="l" defTabSz="622300">
            <a:lnSpc>
              <a:spcPct val="90000"/>
            </a:lnSpc>
            <a:spcBef>
              <a:spcPct val="0"/>
            </a:spcBef>
            <a:spcAft>
              <a:spcPct val="15000"/>
            </a:spcAft>
            <a:buChar char="•"/>
          </a:pPr>
          <a:r>
            <a:rPr lang="en-GB" sz="1400" b="1" kern="1200">
              <a:solidFill>
                <a:schemeClr val="accent4"/>
              </a:solidFill>
              <a:latin typeface="Cavolini" panose="03000502040302020204" pitchFamily="66" charset="0"/>
              <a:cs typeface="Cavolini" panose="03000502040302020204" pitchFamily="66" charset="0"/>
            </a:rPr>
            <a:t>Admin</a:t>
          </a:r>
        </a:p>
      </dsp:txBody>
      <dsp:txXfrm>
        <a:off x="4857201" y="642891"/>
        <a:ext cx="2388615" cy="1537402"/>
      </dsp:txXfrm>
    </dsp:sp>
    <dsp:sp modelId="{2F425048-A914-4C37-BB30-08C675BF09ED}">
      <dsp:nvSpPr>
        <dsp:cNvPr id="0" name=""/>
        <dsp:cNvSpPr/>
      </dsp:nvSpPr>
      <dsp:spPr>
        <a:xfrm>
          <a:off x="6955263" y="1084594"/>
          <a:ext cx="813876" cy="813876"/>
        </a:xfrm>
        <a:prstGeom prst="ellipse">
          <a:avLst/>
        </a:prstGeom>
        <a:solidFill>
          <a:srgbClr val="FF0000"/>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sp>
    <dsp:sp modelId="{7D598092-432A-4EA9-A622-0C879005C57A}">
      <dsp:nvSpPr>
        <dsp:cNvPr id="0" name=""/>
        <dsp:cNvSpPr/>
      </dsp:nvSpPr>
      <dsp:spPr>
        <a:xfrm>
          <a:off x="7429351" y="677186"/>
          <a:ext cx="3192622" cy="20846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31257" tIns="0" rIns="0" bIns="0" numCol="1" spcCol="1270" anchor="t" anchorCtr="0">
          <a:noAutofit/>
        </a:bodyPr>
        <a:lstStyle/>
        <a:p>
          <a:pPr marL="0" lvl="0" indent="0" algn="l" defTabSz="800100">
            <a:lnSpc>
              <a:spcPct val="90000"/>
            </a:lnSpc>
            <a:spcBef>
              <a:spcPct val="0"/>
            </a:spcBef>
            <a:spcAft>
              <a:spcPct val="35000"/>
            </a:spcAft>
            <a:buNone/>
          </a:pPr>
          <a:r>
            <a:rPr lang="en-GB" sz="1800" b="1" kern="1200">
              <a:solidFill>
                <a:srgbClr val="FF0000"/>
              </a:solidFill>
              <a:latin typeface="Cavolini" panose="03000502040302020204" pitchFamily="66" charset="0"/>
              <a:cs typeface="Cavolini" panose="03000502040302020204" pitchFamily="66" charset="0"/>
            </a:rPr>
            <a:t>Multidisciplinary Team </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Social worker</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STIPS</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Educational Psychologist </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SLT</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OT</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Health</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Early Years Advisors</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EY Commissioning</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Send Support Advisors</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Senior Case Managers</a:t>
          </a:r>
        </a:p>
        <a:p>
          <a:pPr marL="114300" lvl="1" indent="-114300" algn="l" defTabSz="533400">
            <a:lnSpc>
              <a:spcPct val="90000"/>
            </a:lnSpc>
            <a:spcBef>
              <a:spcPct val="0"/>
            </a:spcBef>
            <a:spcAft>
              <a:spcPct val="15000"/>
            </a:spcAft>
            <a:buChar char="•"/>
          </a:pPr>
          <a:r>
            <a:rPr lang="en-GB" sz="1200" kern="1200">
              <a:latin typeface="Cavolini" panose="03000502040302020204" pitchFamily="66" charset="0"/>
              <a:cs typeface="Cavolini" panose="03000502040302020204" pitchFamily="66" charset="0"/>
            </a:rPr>
            <a:t>Case Workers</a:t>
          </a:r>
        </a:p>
      </dsp:txBody>
      <dsp:txXfrm>
        <a:off x="7429351" y="677186"/>
        <a:ext cx="3192622" cy="2084699"/>
      </dsp:txXfrm>
    </dsp:sp>
  </dsp:spTree>
</dsp:drawing>
</file>

<file path=ppt/diagrams/layout1.xml><?xml version="1.0" encoding="utf-8"?>
<dgm:layoutDef xmlns:dgm="http://schemas.openxmlformats.org/drawingml/2006/diagram" xmlns:a="http://schemas.openxmlformats.org/drawingml/2006/main" uniqueId="urn:microsoft.com/office/officeart/2005/8/layout/arrow2">
  <dgm:title val=""/>
  <dgm:desc val=""/>
  <dgm:catLst>
    <dgm:cat type="process" pri="2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arrowDiagram">
    <dgm:varLst>
      <dgm:chMax val="5"/>
      <dgm:dir/>
      <dgm:resizeHandles val="exact"/>
    </dgm:varLst>
    <dgm:alg type="composite">
      <dgm:param type="ar" val="1.6"/>
    </dgm:alg>
    <dgm:shape xmlns:r="http://schemas.openxmlformats.org/officeDocument/2006/relationships" r:blip="">
      <dgm:adjLst/>
    </dgm:shape>
    <dgm:presOf/>
    <dgm:constrLst>
      <dgm:constr type="l" for="ch" forName="arrow"/>
      <dgm:constr type="t" for="ch" forName="arrow"/>
      <dgm:constr type="w" for="ch" forName="arrow" refType="w"/>
      <dgm:constr type="h" for="ch" forName="arrow" refType="h"/>
      <dgm:constr type="ctrX" for="ch" forName="arrowDiagram1" refType="w" fact="0.5"/>
      <dgm:constr type="ctrY" for="ch" forName="arrowDiagram1" refType="h" fact="0.5"/>
      <dgm:constr type="w" for="ch" forName="arrowDiagram1" refType="w"/>
      <dgm:constr type="h" for="ch" forName="arrowDiagram1" refType="h"/>
      <dgm:constr type="ctrX" for="ch" forName="arrowDiagram2" refType="w" fact="0.5"/>
      <dgm:constr type="ctrY" for="ch" forName="arrowDiagram2" refType="h" fact="0.5"/>
      <dgm:constr type="w" for="ch" forName="arrowDiagram2" refType="w"/>
      <dgm:constr type="h" for="ch" forName="arrowDiagram2" refType="h"/>
      <dgm:constr type="ctrX" for="ch" forName="arrowDiagram3" refType="w" fact="0.5"/>
      <dgm:constr type="ctrY" for="ch" forName="arrowDiagram3" refType="h" fact="0.5"/>
      <dgm:constr type="w" for="ch" forName="arrowDiagram3" refType="w"/>
      <dgm:constr type="h" for="ch" forName="arrowDiagram3" refType="h"/>
      <dgm:constr type="ctrX" for="ch" forName="arrowDiagram4" refType="w" fact="0.5"/>
      <dgm:constr type="ctrY" for="ch" forName="arrowDiagram4" refType="h" fact="0.5"/>
      <dgm:constr type="w" for="ch" forName="arrowDiagram4" refType="w"/>
      <dgm:constr type="h" for="ch" forName="arrowDiagram4" refType="h"/>
      <dgm:constr type="ctrX" for="ch" forName="arrowDiagram5" refType="w" fact="0.5"/>
      <dgm:constr type="ctrY" for="ch" forName="arrowDiagram5" refType="h" fact="0.5"/>
      <dgm:constr type="w" for="ch" forName="arrowDiagram5" refType="w"/>
      <dgm:constr type="h" for="ch" forName="arrowDiagram5" refType="h"/>
    </dgm:constrLst>
    <dgm:ruleLst/>
    <dgm:choose name="Name0">
      <dgm:if name="Name1" axis="ch" ptType="node" func="cnt" op="gte" val="1">
        <dgm:layoutNode name="arrow" styleLbl="bgShp">
          <dgm:alg type="sp"/>
          <dgm:shape xmlns:r="http://schemas.openxmlformats.org/officeDocument/2006/relationships" type="swooshArrow" r:blip="">
            <dgm:adjLst>
              <dgm:adj idx="2" val="0.25"/>
            </dgm:adjLst>
          </dgm:shape>
          <dgm:presOf/>
          <dgm:constrLst/>
          <dgm:ruleLst/>
        </dgm:layoutNode>
        <dgm:choose name="Name2">
          <dgm:if name="Name3" axis="ch" ptType="node" func="cnt" op="lt" val="1"/>
          <dgm:if name="Name4" axis="ch" ptType="node" func="cnt" op="equ" val="1">
            <dgm:layoutNode name="arrowDiagram1">
              <dgm:varLst>
                <dgm:bulletEnabled val="1"/>
              </dgm:varLst>
              <dgm:alg type="composite">
                <dgm:param type="vertAlign" val="none"/>
                <dgm:param type="horzAlign" val="none"/>
              </dgm:alg>
              <dgm:shape xmlns:r="http://schemas.openxmlformats.org/officeDocument/2006/relationships" r:blip="">
                <dgm:adjLst/>
              </dgm:shape>
              <dgm:presOf/>
              <dgm:constrLst>
                <dgm:constr type="ctrX" for="ch" forName="bullet1" refType="w" fact="0.8"/>
                <dgm:constr type="ctrY" for="ch" forName="bullet1" refType="h" fact="0.262"/>
                <dgm:constr type="w" for="ch" forName="bullet1" refType="w" fact="0.074"/>
                <dgm:constr type="h" for="ch" forName="bullet1" refType="w" refFor="ch" refForName="bullet1"/>
                <dgm:constr type="r" for="ch" forName="textBox1" refType="ctrX" refFor="ch" refForName="bullet1"/>
                <dgm:constr type="t" for="ch" forName="textBox1" refType="ctrY" refFor="ch" refForName="bullet1"/>
                <dgm:constr type="w" for="ch" forName="textBox1" refType="w" fact="0.4"/>
                <dgm:constr type="h" for="ch" forName="textBox1" refType="h" fact="0.738"/>
                <dgm:constr type="userA" refType="h" refFor="ch" refForName="bullet1" fact="0.53"/>
                <dgm:constr type="rMarg" for="ch" forName="textBox1" refType="userA" fact="2.834"/>
                <dgm:constr type="primFontSz" for="ch" ptType="node" op="equ" val="65"/>
              </dgm:constrLst>
              <dgm:ruleLst/>
              <dgm:forEach name="Name5" axis="ch" ptType="node" cnt="1">
                <dgm:layoutNode name="bullet1" styleLbl="node1">
                  <dgm:alg type="sp"/>
                  <dgm:shape xmlns:r="http://schemas.openxmlformats.org/officeDocument/2006/relationships" type="ellipse" r:blip="">
                    <dgm:adjLst/>
                  </dgm:shape>
                  <dgm:presOf/>
                  <dgm:constrLst/>
                  <dgm:ruleLst/>
                </dgm:layoutNode>
                <dgm:layoutNode name="textBox1" styleLbl="revTx">
                  <dgm:varLst>
                    <dgm:bulletEnabled val="1"/>
                  </dgm:varLst>
                  <dgm:alg type="tx">
                    <dgm:param type="txAnchorVert" val="t"/>
                    <dgm:param type="parTxLTRAlign" val="r"/>
                    <dgm:param type="parTxRTLAlign" val="r"/>
                  </dgm:alg>
                  <dgm:shape xmlns:r="http://schemas.openxmlformats.org/officeDocument/2006/relationships" type="round2DiagRect" r:blip="">
                    <dgm:adjLst/>
                  </dgm:shape>
                  <dgm:presOf axis="desOrSelf" ptType="node"/>
                  <dgm:constrLst>
                    <dgm:constr type="lMarg"/>
                    <dgm:constr type="tMarg"/>
                    <dgm:constr type="bMarg"/>
                  </dgm:constrLst>
                  <dgm:ruleLst>
                    <dgm:rule type="primFontSz" val="5" fact="NaN" max="NaN"/>
                  </dgm:ruleLst>
                </dgm:layoutNode>
              </dgm:forEach>
            </dgm:layoutNode>
          </dgm:if>
          <dgm:if name="Name6" axis="ch" ptType="node" func="cnt" op="equ" val="2">
            <dgm:layoutNode name="arrowDiagram2">
              <dgm:alg type="composite">
                <dgm:param type="vertAlign" val="none"/>
                <dgm:param type="horzAlign" val="none"/>
              </dgm:alg>
              <dgm:shape xmlns:r="http://schemas.openxmlformats.org/officeDocument/2006/relationships" r:blip="">
                <dgm:adjLst/>
              </dgm:shape>
              <dgm:presOf/>
              <dgm:choose name="Name7">
                <dgm:if name="Name8" func="var" arg="dir" op="equ" val="norm">
                  <dgm:constrLst>
                    <dgm:constr type="ctrX" for="ch" forName="bullet2a" refType="w" fact="0.25"/>
                    <dgm:constr type="ctrY" for="ch" forName="bullet2a" refType="h" fact="0.573"/>
                    <dgm:constr type="w" for="ch" forName="bullet2a" refType="w" fact="0.035"/>
                    <dgm:constr type="h" for="ch" forName="bullet2a" refType="w" refFor="ch" refForName="bullet2a"/>
                    <dgm:constr type="l" for="ch" forName="textBox2a" refType="ctrX" refFor="ch" refForName="bullet2a"/>
                    <dgm:constr type="t" for="ch" forName="textBox2a" refType="ctrY" refFor="ch" refForName="bullet2a"/>
                    <dgm:constr type="w" for="ch" forName="textBox2a" refType="w" fact="0.325"/>
                    <dgm:constr type="h" for="ch" forName="textBox2a" refType="h" fact="0.427"/>
                    <dgm:constr type="userA" refType="h" refFor="ch" refForName="bullet2a" fact="0.53"/>
                    <dgm:constr type="l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l" for="ch" forName="textBox2b" refType="ctrX" refFor="ch" refForName="bullet2b"/>
                    <dgm:constr type="t" for="ch" forName="textBox2b" refType="ctrY" refFor="ch" refForName="bullet2b"/>
                    <dgm:constr type="w" for="ch" forName="textBox2b" refType="w" fact="0.325"/>
                    <dgm:constr type="h" for="ch" forName="textBox2b" refType="h" fact="0.662"/>
                    <dgm:constr type="userB" refType="h" refFor="ch" refForName="bullet2b" fact="0.53"/>
                    <dgm:constr type="lMarg" for="ch" forName="textBox2b" refType="userB" fact="2.834"/>
                    <dgm:constr type="primFontSz" for="ch" ptType="node" op="equ" val="65"/>
                  </dgm:constrLst>
                </dgm:if>
                <dgm:else name="Name9">
                  <dgm:constrLst>
                    <dgm:constr type="ctrX" for="ch" forName="bullet2a" refType="w" fact="0.25"/>
                    <dgm:constr type="ctrY" for="ch" forName="bullet2a" refType="h" fact="0.573"/>
                    <dgm:constr type="w" for="ch" forName="bullet2a" refType="w" fact="0.035"/>
                    <dgm:constr type="h" for="ch" forName="bullet2a" refType="w" refFor="ch" refForName="bullet2a"/>
                    <dgm:constr type="r" for="ch" forName="textBox2a" refType="ctrX" refFor="ch" refForName="bullet2a"/>
                    <dgm:constr type="b" for="ch" forName="textBox2a" refType="ctrY" refFor="ch" refForName="bullet2a"/>
                    <dgm:constr type="w" for="ch" forName="textBox2a" refType="w" fact="0.25"/>
                    <dgm:constr type="h" for="ch" forName="textBox2a" refType="h" fact="0.573"/>
                    <dgm:constr type="userA" refType="h" refFor="ch" refForName="bullet2a" fact="0.53"/>
                    <dgm:constr type="rMarg" for="ch" forName="textBox2a" refType="userA" fact="2.834"/>
                    <dgm:constr type="ctrX" for="ch" forName="bullet2b" refType="w" fact="0.585"/>
                    <dgm:constr type="ctrY" for="ch" forName="bullet2b" refType="h" fact="0.338"/>
                    <dgm:constr type="w" for="ch" forName="bullet2b" refType="w" fact="0.06"/>
                    <dgm:constr type="h" for="ch" forName="bullet2b" refType="w" refFor="ch" refForName="bullet2b"/>
                    <dgm:constr type="r" for="ch" forName="textBox2b" refType="ctrX" refFor="ch" refForName="bullet2b"/>
                    <dgm:constr type="b" for="ch" forName="textBox2b" refType="ctrY" refFor="ch" refForName="bullet2b"/>
                    <dgm:constr type="w" for="ch" forName="textBox2b" refType="w" fact="0.28"/>
                    <dgm:constr type="h" for="ch" forName="textBox2b" refType="h" fact="0.338"/>
                    <dgm:constr type="userB" refType="h" refFor="ch" refForName="bullet2b" fact="0.53"/>
                    <dgm:constr type="rMarg" for="ch" forName="textBox2b" refType="userB" fact="2.834"/>
                    <dgm:constr type="primFontSz" for="ch" ptType="node" op="equ" val="65"/>
                  </dgm:constrLst>
                </dgm:else>
              </dgm:choose>
              <dgm:ruleLst/>
              <dgm:forEach name="Name10" axis="ch" ptType="node" cnt="1">
                <dgm:layoutNode name="bullet2a" styleLbl="node1">
                  <dgm:alg type="sp"/>
                  <dgm:shape xmlns:r="http://schemas.openxmlformats.org/officeDocument/2006/relationships" type="ellipse" r:blip="">
                    <dgm:adjLst/>
                  </dgm:shape>
                  <dgm:presOf/>
                  <dgm:constrLst/>
                  <dgm:ruleLst/>
                </dgm:layoutNode>
                <dgm:layoutNode name="textBox2a" styleLbl="revTx">
                  <dgm:varLst>
                    <dgm:bulletEnabled val="1"/>
                  </dgm:varLst>
                  <dgm:choose name="Name11">
                    <dgm:if name="Name12" func="var" arg="dir" op="equ" val="norm">
                      <dgm:choose name="Name13">
                        <dgm:if name="Name14" axis="root des" ptType="all node" func="maxDepth" op="gt" val="1">
                          <dgm:alg type="tx">
                            <dgm:param type="txAnchorVert" val="t"/>
                            <dgm:param type="parTxLTRAlign" val="l"/>
                            <dgm:param type="parTxRTLAlign" val="r"/>
                          </dgm:alg>
                        </dgm:if>
                        <dgm:else name="Name15">
                          <dgm:alg type="tx">
                            <dgm:param type="txAnchorVert" val="t"/>
                            <dgm:param type="parTxLTRAlign" val="l"/>
                            <dgm:param type="parTxRTLAlign" val="l"/>
                          </dgm:alg>
                        </dgm:else>
                      </dgm:choose>
                    </dgm:if>
                    <dgm:else name="Name16">
                      <dgm:choose name="Name17">
                        <dgm:if name="Name18" axis="root des" ptType="all node" func="maxDepth" op="gt" val="1">
                          <dgm:alg type="tx">
                            <dgm:param type="txAnchorVert" val="b"/>
                            <dgm:param type="txAnchorVertCh" val="b"/>
                            <dgm:param type="parTxLTRAlign" val="l"/>
                            <dgm:param type="parTxRTLAlign" val="r"/>
                          </dgm:alg>
                        </dgm:if>
                        <dgm:else name="Name1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
                    <dgm:if name="Name21" func="var" arg="dir" op="equ" val="norm">
                      <dgm:constrLst>
                        <dgm:constr type="rMarg"/>
                        <dgm:constr type="tMarg"/>
                        <dgm:constr type="bMarg"/>
                      </dgm:constrLst>
                    </dgm:if>
                    <dgm:else name="Name22">
                      <dgm:constrLst>
                        <dgm:constr type="lMarg"/>
                        <dgm:constr type="tMarg"/>
                        <dgm:constr type="bMarg"/>
                      </dgm:constrLst>
                    </dgm:else>
                  </dgm:choose>
                  <dgm:ruleLst>
                    <dgm:rule type="primFontSz" val="5" fact="NaN" max="NaN"/>
                  </dgm:ruleLst>
                </dgm:layoutNode>
              </dgm:forEach>
              <dgm:forEach name="Name23" axis="ch" ptType="node" st="2" cnt="1">
                <dgm:layoutNode name="bullet2b" styleLbl="node1">
                  <dgm:alg type="sp"/>
                  <dgm:shape xmlns:r="http://schemas.openxmlformats.org/officeDocument/2006/relationships" type="ellipse" r:blip="">
                    <dgm:adjLst/>
                  </dgm:shape>
                  <dgm:presOf/>
                  <dgm:constrLst/>
                  <dgm:ruleLst/>
                </dgm:layoutNode>
                <dgm:layoutNode name="textBox2b" styleLbl="revTx">
                  <dgm:varLst>
                    <dgm:bulletEnabled val="1"/>
                  </dgm:varLst>
                  <dgm:choose name="Name24">
                    <dgm:if name="Name25" func="var" arg="dir" op="equ" val="norm">
                      <dgm:choose name="Name26">
                        <dgm:if name="Name27" axis="root des" ptType="all node" func="maxDepth" op="gt" val="1">
                          <dgm:alg type="tx">
                            <dgm:param type="txAnchorVert" val="t"/>
                            <dgm:param type="parTxLTRAlign" val="l"/>
                            <dgm:param type="parTxRTLAlign" val="r"/>
                          </dgm:alg>
                        </dgm:if>
                        <dgm:else name="Name28">
                          <dgm:alg type="tx">
                            <dgm:param type="txAnchorVert" val="t"/>
                            <dgm:param type="parTxLTRAlign" val="l"/>
                            <dgm:param type="parTxRTLAlign" val="l"/>
                          </dgm:alg>
                        </dgm:else>
                      </dgm:choose>
                    </dgm:if>
                    <dgm:else name="Name29">
                      <dgm:choose name="Name30">
                        <dgm:if name="Name31" axis="root des" ptType="all node" func="maxDepth" op="gt" val="1">
                          <dgm:alg type="tx">
                            <dgm:param type="txAnchorVert" val="b"/>
                            <dgm:param type="txAnchorVertCh" val="b"/>
                            <dgm:param type="parTxLTRAlign" val="l"/>
                            <dgm:param type="parTxRTLAlign" val="r"/>
                          </dgm:alg>
                        </dgm:if>
                        <dgm:else name="Name3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33">
                    <dgm:if name="Name34" func="var" arg="dir" op="equ" val="norm">
                      <dgm:constrLst>
                        <dgm:constr type="rMarg"/>
                        <dgm:constr type="tMarg"/>
                        <dgm:constr type="bMarg"/>
                      </dgm:constrLst>
                    </dgm:if>
                    <dgm:else name="Name35">
                      <dgm:constrLst>
                        <dgm:constr type="lMarg"/>
                        <dgm:constr type="tMarg"/>
                        <dgm:constr type="bMarg"/>
                      </dgm:constrLst>
                    </dgm:else>
                  </dgm:choose>
                  <dgm:ruleLst>
                    <dgm:rule type="primFontSz" val="5" fact="NaN" max="NaN"/>
                  </dgm:ruleLst>
                </dgm:layoutNode>
              </dgm:forEach>
            </dgm:layoutNode>
          </dgm:if>
          <dgm:if name="Name36" axis="ch" ptType="node" func="cnt" op="equ" val="3">
            <dgm:layoutNode name="arrowDiagram3">
              <dgm:alg type="composite">
                <dgm:param type="vertAlign" val="none"/>
                <dgm:param type="horzAlign" val="none"/>
              </dgm:alg>
              <dgm:shape xmlns:r="http://schemas.openxmlformats.org/officeDocument/2006/relationships" r:blip="">
                <dgm:adjLst/>
              </dgm:shape>
              <dgm:presOf/>
              <dgm:choose name="Name37">
                <dgm:if name="Name38" func="var" arg="dir" op="equ" val="norm">
                  <dgm:constrLst>
                    <dgm:constr type="ctrX" for="ch" forName="bullet3a" refType="w" fact="0.14"/>
                    <dgm:constr type="ctrY" for="ch" forName="bullet3a" refType="h" fact="0.711"/>
                    <dgm:constr type="w" for="ch" forName="bullet3a" refType="w" fact="0.026"/>
                    <dgm:constr type="h" for="ch" forName="bullet3a" refType="w" refFor="ch" refForName="bullet3a"/>
                    <dgm:constr type="l" for="ch" forName="textBox3a" refType="ctrX" refFor="ch" refForName="bullet3a"/>
                    <dgm:constr type="t" for="ch" forName="textBox3a" refType="ctrY" refFor="ch" refForName="bullet3a"/>
                    <dgm:constr type="w" for="ch" forName="textBox3a" refType="w" fact="0.233"/>
                    <dgm:constr type="h" for="ch" forName="textBox3a" refType="h" fact="0.289"/>
                    <dgm:constr type="userA" refType="h" refFor="ch" refForName="bullet3a" fact="0.53"/>
                    <dgm:constr type="l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l" for="ch" forName="textBox3b" refType="ctrX" refFor="ch" refForName="bullet3b"/>
                    <dgm:constr type="t" for="ch" forName="textBox3b" refType="ctrY" refFor="ch" refForName="bullet3b"/>
                    <dgm:constr type="w" for="ch" forName="textBox3b" refType="w" fact="0.24"/>
                    <dgm:constr type="h" for="ch" forName="textBox3b" refType="h" fact="0.544"/>
                    <dgm:constr type="userB" refType="h" refFor="ch" refForName="bullet3b" fact="0.53"/>
                    <dgm:constr type="l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l" for="ch" forName="textBox3c" refType="ctrX" refFor="ch" refForName="bullet3c"/>
                    <dgm:constr type="t" for="ch" forName="textBox3c" refType="ctrY" refFor="ch" refForName="bullet3c"/>
                    <dgm:constr type="w" for="ch" forName="textBox3c" refType="w" fact="0.24"/>
                    <dgm:constr type="h" for="ch" forName="textBox3c" refType="h" fact="0.695"/>
                    <dgm:constr type="userC" refType="h" refFor="ch" refForName="bullet3c" fact="0.53"/>
                    <dgm:constr type="lMarg" for="ch" forName="textBox3c" refType="userC" fact="2.834"/>
                    <dgm:constr type="primFontSz" for="ch" ptType="node" op="equ" val="65"/>
                  </dgm:constrLst>
                </dgm:if>
                <dgm:else name="Name39">
                  <dgm:constrLst>
                    <dgm:constr type="ctrX" for="ch" forName="bullet3a" refType="w" fact="0.14"/>
                    <dgm:constr type="ctrY" for="ch" forName="bullet3a" refType="h" fact="0.711"/>
                    <dgm:constr type="w" for="ch" forName="bullet3a" refType="w" fact="0.026"/>
                    <dgm:constr type="h" for="ch" forName="bullet3a" refType="w" refFor="ch" refForName="bullet3a"/>
                    <dgm:constr type="r" for="ch" forName="textBox3a" refType="ctrX" refFor="ch" refForName="bullet3a"/>
                    <dgm:constr type="b" for="ch" forName="textBox3a" refType="ctrY" refFor="ch" refForName="bullet3a"/>
                    <dgm:constr type="w" for="ch" forName="textBox3a" refType="w" fact="0.14"/>
                    <dgm:constr type="h" for="ch" forName="textBox3a" refType="h" fact="0.711"/>
                    <dgm:constr type="userA" refType="h" refFor="ch" refForName="bullet3a" fact="0.53"/>
                    <dgm:constr type="rMarg" for="ch" forName="textBox3a" refType="userA" fact="2.834"/>
                    <dgm:constr type="ctrX" for="ch" forName="bullet3b" refType="w" fact="0.38"/>
                    <dgm:constr type="ctrY" for="ch" forName="bullet3b" refType="h" fact="0.456"/>
                    <dgm:constr type="w" for="ch" forName="bullet3b" refType="w" fact="0.047"/>
                    <dgm:constr type="h" for="ch" forName="bullet3b" refType="w" refFor="ch" refForName="bullet3b"/>
                    <dgm:constr type="r" for="ch" forName="textBox3b" refType="ctrX" refFor="ch" refForName="bullet3b"/>
                    <dgm:constr type="b" for="ch" forName="textBox3b" refType="ctrY" refFor="ch" refForName="bullet3b"/>
                    <dgm:constr type="w" for="ch" forName="textBox3b" refType="w" fact="0.24"/>
                    <dgm:constr type="h" for="ch" forName="textBox3b" refType="h" fact="0.456"/>
                    <dgm:constr type="userB" refType="h" refFor="ch" refForName="bullet3b" fact="0.53"/>
                    <dgm:constr type="rMarg" for="ch" forName="textBox3b" refType="userB" fact="2.834"/>
                    <dgm:constr type="ctrX" for="ch" forName="bullet3c" refType="w" fact="0.665"/>
                    <dgm:constr type="ctrY" for="ch" forName="bullet3c" refType="h" fact="0.305"/>
                    <dgm:constr type="w" for="ch" forName="bullet3c" refType="w" fact="0.065"/>
                    <dgm:constr type="h" for="ch" forName="bullet3c" refType="w" refFor="ch" refForName="bullet3c"/>
                    <dgm:constr type="r" for="ch" forName="textBox3c" refType="ctrX" refFor="ch" refForName="bullet3c"/>
                    <dgm:constr type="b" for="ch" forName="textBox3c" refType="ctrY" refFor="ch" refForName="bullet3c"/>
                    <dgm:constr type="w" for="ch" forName="textBox3c" refType="w" fact="0.24"/>
                    <dgm:constr type="h" for="ch" forName="textBox3c" refType="h" fact="0.305"/>
                    <dgm:constr type="userC" refType="h" refFor="ch" refForName="bullet3c" fact="0.53"/>
                    <dgm:constr type="rMarg" for="ch" forName="textBox3c" refType="userC" fact="2.834"/>
                    <dgm:constr type="primFontSz" for="ch" ptType="node" op="equ" val="65"/>
                  </dgm:constrLst>
                </dgm:else>
              </dgm:choose>
              <dgm:ruleLst/>
              <dgm:forEach name="Name40" axis="ch" ptType="node" cnt="1">
                <dgm:layoutNode name="bullet3a" styleLbl="node1">
                  <dgm:alg type="sp"/>
                  <dgm:shape xmlns:r="http://schemas.openxmlformats.org/officeDocument/2006/relationships" type="ellipse" r:blip="">
                    <dgm:adjLst/>
                  </dgm:shape>
                  <dgm:presOf/>
                  <dgm:constrLst/>
                  <dgm:ruleLst/>
                </dgm:layoutNode>
                <dgm:layoutNode name="textBox3a" styleLbl="revTx">
                  <dgm:varLst>
                    <dgm:bulletEnabled val="1"/>
                  </dgm:varLst>
                  <dgm:choose name="Name41">
                    <dgm:if name="Name42" func="var" arg="dir" op="equ" val="norm">
                      <dgm:choose name="Name43">
                        <dgm:if name="Name44" axis="root des" ptType="all node" func="maxDepth" op="gt" val="1">
                          <dgm:alg type="tx">
                            <dgm:param type="txAnchorVert" val="t"/>
                            <dgm:param type="parTxLTRAlign" val="l"/>
                            <dgm:param type="parTxRTLAlign" val="r"/>
                          </dgm:alg>
                        </dgm:if>
                        <dgm:else name="Name45">
                          <dgm:alg type="tx">
                            <dgm:param type="txAnchorVert" val="t"/>
                            <dgm:param type="parTxLTRAlign" val="l"/>
                            <dgm:param type="parTxRTLAlign" val="l"/>
                          </dgm:alg>
                        </dgm:else>
                      </dgm:choose>
                    </dgm:if>
                    <dgm:else name="Name46">
                      <dgm:choose name="Name47">
                        <dgm:if name="Name48" axis="root des" ptType="all node" func="maxDepth" op="gt" val="1">
                          <dgm:alg type="tx">
                            <dgm:param type="txAnchorVert" val="b"/>
                            <dgm:param type="txAnchorVertCh" val="b"/>
                            <dgm:param type="parTxLTRAlign" val="l"/>
                            <dgm:param type="parTxRTLAlign" val="r"/>
                          </dgm:alg>
                        </dgm:if>
                        <dgm:else name="Name49">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50">
                    <dgm:if name="Name51" func="var" arg="dir" op="equ" val="norm">
                      <dgm:constrLst>
                        <dgm:constr type="rMarg"/>
                        <dgm:constr type="tMarg"/>
                        <dgm:constr type="bMarg"/>
                      </dgm:constrLst>
                    </dgm:if>
                    <dgm:else name="Name52">
                      <dgm:constrLst>
                        <dgm:constr type="lMarg"/>
                        <dgm:constr type="tMarg"/>
                        <dgm:constr type="bMarg"/>
                      </dgm:constrLst>
                    </dgm:else>
                  </dgm:choose>
                  <dgm:ruleLst>
                    <dgm:rule type="primFontSz" val="5" fact="NaN" max="NaN"/>
                  </dgm:ruleLst>
                </dgm:layoutNode>
              </dgm:forEach>
              <dgm:forEach name="Name53" axis="ch" ptType="node" st="2" cnt="1">
                <dgm:layoutNode name="bullet3b" styleLbl="node1">
                  <dgm:alg type="sp"/>
                  <dgm:shape xmlns:r="http://schemas.openxmlformats.org/officeDocument/2006/relationships" type="ellipse" r:blip="">
                    <dgm:adjLst/>
                  </dgm:shape>
                  <dgm:presOf/>
                  <dgm:constrLst/>
                  <dgm:ruleLst/>
                </dgm:layoutNode>
                <dgm:layoutNode name="textBox3b" styleLbl="revTx">
                  <dgm:varLst>
                    <dgm:bulletEnabled val="1"/>
                  </dgm:varLst>
                  <dgm:choose name="Name54">
                    <dgm:if name="Name55" func="var" arg="dir" op="equ" val="norm">
                      <dgm:choose name="Name56">
                        <dgm:if name="Name57" axis="root des" ptType="all node" func="maxDepth" op="gt" val="1">
                          <dgm:alg type="tx">
                            <dgm:param type="txAnchorVert" val="t"/>
                            <dgm:param type="parTxLTRAlign" val="l"/>
                            <dgm:param type="parTxRTLAlign" val="r"/>
                          </dgm:alg>
                        </dgm:if>
                        <dgm:else name="Name58">
                          <dgm:alg type="tx">
                            <dgm:param type="txAnchorVert" val="t"/>
                            <dgm:param type="parTxLTRAlign" val="l"/>
                            <dgm:param type="parTxRTLAlign" val="l"/>
                          </dgm:alg>
                        </dgm:else>
                      </dgm:choose>
                    </dgm:if>
                    <dgm:else name="Name59">
                      <dgm:choose name="Name60">
                        <dgm:if name="Name61" axis="root des" ptType="all node" func="maxDepth" op="gt" val="1">
                          <dgm:alg type="tx">
                            <dgm:param type="txAnchorVert" val="b"/>
                            <dgm:param type="txAnchorVertCh" val="b"/>
                            <dgm:param type="parTxLTRAlign" val="l"/>
                            <dgm:param type="parTxRTLAlign" val="r"/>
                          </dgm:alg>
                        </dgm:if>
                        <dgm:else name="Name6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63">
                    <dgm:if name="Name64" func="var" arg="dir" op="equ" val="norm">
                      <dgm:constrLst>
                        <dgm:constr type="rMarg"/>
                        <dgm:constr type="tMarg"/>
                        <dgm:constr type="bMarg"/>
                      </dgm:constrLst>
                    </dgm:if>
                    <dgm:else name="Name65">
                      <dgm:constrLst>
                        <dgm:constr type="lMarg"/>
                        <dgm:constr type="tMarg"/>
                        <dgm:constr type="bMarg"/>
                      </dgm:constrLst>
                    </dgm:else>
                  </dgm:choose>
                  <dgm:ruleLst>
                    <dgm:rule type="primFontSz" val="5" fact="NaN" max="NaN"/>
                  </dgm:ruleLst>
                </dgm:layoutNode>
              </dgm:forEach>
              <dgm:forEach name="Name66" axis="ch" ptType="node" st="3" cnt="1">
                <dgm:layoutNode name="bullet3c" styleLbl="node1">
                  <dgm:alg type="sp"/>
                  <dgm:shape xmlns:r="http://schemas.openxmlformats.org/officeDocument/2006/relationships" type="ellipse" r:blip="">
                    <dgm:adjLst/>
                  </dgm:shape>
                  <dgm:presOf/>
                  <dgm:constrLst/>
                  <dgm:ruleLst/>
                </dgm:layoutNode>
                <dgm:layoutNode name="textBox3c" styleLbl="revTx">
                  <dgm:varLst>
                    <dgm:bulletEnabled val="1"/>
                  </dgm:varLst>
                  <dgm:choose name="Name67">
                    <dgm:if name="Name68" func="var" arg="dir" op="equ" val="norm">
                      <dgm:choose name="Name69">
                        <dgm:if name="Name70" axis="root des" ptType="all node" func="maxDepth" op="gt" val="1">
                          <dgm:alg type="tx">
                            <dgm:param type="txAnchorVert" val="t"/>
                            <dgm:param type="parTxLTRAlign" val="l"/>
                            <dgm:param type="parTxRTLAlign" val="r"/>
                          </dgm:alg>
                        </dgm:if>
                        <dgm:else name="Name71">
                          <dgm:alg type="tx">
                            <dgm:param type="txAnchorVert" val="t"/>
                            <dgm:param type="parTxLTRAlign" val="l"/>
                            <dgm:param type="parTxRTLAlign" val="l"/>
                          </dgm:alg>
                        </dgm:else>
                      </dgm:choose>
                    </dgm:if>
                    <dgm:else name="Name72">
                      <dgm:choose name="Name73">
                        <dgm:if name="Name74" axis="root des" ptType="all node" func="maxDepth" op="gt" val="1">
                          <dgm:alg type="tx">
                            <dgm:param type="txAnchorVert" val="b"/>
                            <dgm:param type="txAnchorVertCh" val="b"/>
                            <dgm:param type="parTxLTRAlign" val="l"/>
                            <dgm:param type="parTxRTLAlign" val="r"/>
                          </dgm:alg>
                        </dgm:if>
                        <dgm:else name="Name7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76">
                    <dgm:if name="Name77" func="var" arg="dir" op="equ" val="norm">
                      <dgm:constrLst>
                        <dgm:constr type="rMarg"/>
                        <dgm:constr type="tMarg"/>
                        <dgm:constr type="bMarg"/>
                      </dgm:constrLst>
                    </dgm:if>
                    <dgm:else name="Name78">
                      <dgm:constrLst>
                        <dgm:constr type="lMarg"/>
                        <dgm:constr type="tMarg"/>
                        <dgm:constr type="bMarg"/>
                      </dgm:constrLst>
                    </dgm:else>
                  </dgm:choose>
                  <dgm:ruleLst>
                    <dgm:rule type="primFontSz" val="5" fact="NaN" max="NaN"/>
                  </dgm:ruleLst>
                </dgm:layoutNode>
              </dgm:forEach>
            </dgm:layoutNode>
          </dgm:if>
          <dgm:if name="Name79" axis="ch" ptType="node" func="cnt" op="equ" val="4">
            <dgm:layoutNode name="arrowDiagram4">
              <dgm:alg type="composite">
                <dgm:param type="vertAlign" val="none"/>
                <dgm:param type="horzAlign" val="none"/>
              </dgm:alg>
              <dgm:shape xmlns:r="http://schemas.openxmlformats.org/officeDocument/2006/relationships" r:blip="">
                <dgm:adjLst/>
              </dgm:shape>
              <dgm:presOf/>
              <dgm:choose name="Name80">
                <dgm:if name="Name81" func="var" arg="dir" op="equ" val="norm">
                  <dgm:constrLst>
                    <dgm:constr type="ctrX" for="ch" forName="bullet4a" refType="w" fact="0.11"/>
                    <dgm:constr type="ctrY" for="ch" forName="bullet4a" refType="h" fact="0.762"/>
                    <dgm:constr type="w" for="ch" forName="bullet4a" refType="w" fact="0.023"/>
                    <dgm:constr type="h" for="ch" forName="bullet4a" refType="w" refFor="ch" refForName="bullet4a"/>
                    <dgm:constr type="l" for="ch" forName="textBox4a" refType="ctrX" refFor="ch" refForName="bullet4a"/>
                    <dgm:constr type="t" for="ch" forName="textBox4a" refType="ctrY" refFor="ch" refForName="bullet4a"/>
                    <dgm:constr type="w" for="ch" forName="textBox4a" refType="w" fact="0.171"/>
                    <dgm:constr type="h" for="ch" forName="textBox4a" refType="h" fact="0.238"/>
                    <dgm:constr type="userA" refType="h" refFor="ch" refForName="bullet4a" fact="0.53"/>
                    <dgm:constr type="l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l" for="ch" forName="textBox4b" refType="ctrX" refFor="ch" refForName="bullet4b"/>
                    <dgm:constr type="t" for="ch" forName="textBox4b" refType="ctrY" refFor="ch" refForName="bullet4b"/>
                    <dgm:constr type="w" for="ch" forName="textBox4b" refType="w" fact="0.21"/>
                    <dgm:constr type="h" for="ch" forName="textBox4b" refType="h" fact="0.457"/>
                    <dgm:constr type="userB" refType="h" refFor="ch" refForName="bullet4b" fact="0.53"/>
                    <dgm:constr type="l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l" for="ch" forName="textBox4c" refType="ctrX" refFor="ch" refForName="bullet4c"/>
                    <dgm:constr type="t" for="ch" forName="textBox4c" refType="ctrY" refFor="ch" refForName="bullet4c"/>
                    <dgm:constr type="w" for="ch" forName="textBox4c" refType="w" fact="0.21"/>
                    <dgm:constr type="h" for="ch" forName="textBox4c" refType="h" fact="0.618"/>
                    <dgm:constr type="userC" refType="h" refFor="ch" refForName="bullet4c" fact="0.53"/>
                    <dgm:constr type="l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l" for="ch" forName="textBox4d" refType="ctrX" refFor="ch" refForName="bullet4d"/>
                    <dgm:constr type="t" for="ch" forName="textBox4d" refType="ctrY" refFor="ch" refForName="bullet4d"/>
                    <dgm:constr type="w" for="ch" forName="textBox4d" refType="w" fact="0.21"/>
                    <dgm:constr type="h" for="ch" forName="textBox4d" refType="h" fact="0.717"/>
                    <dgm:constr type="userD" refType="h" refFor="ch" refForName="bullet4d" fact="0.53"/>
                    <dgm:constr type="lMarg" for="ch" forName="textBox4d" refType="userD" fact="2.834"/>
                    <dgm:constr type="primFontSz" for="ch" ptType="node" op="equ" val="65"/>
                  </dgm:constrLst>
                </dgm:if>
                <dgm:else name="Name82">
                  <dgm:constrLst>
                    <dgm:constr type="ctrX" for="ch" forName="bullet4a" refType="w" fact="0.11"/>
                    <dgm:constr type="ctrY" for="ch" forName="bullet4a" refType="h" fact="0.762"/>
                    <dgm:constr type="w" for="ch" forName="bullet4a" refType="w" fact="0.023"/>
                    <dgm:constr type="h" for="ch" forName="bullet4a" refType="w" refFor="ch" refForName="bullet4a"/>
                    <dgm:constr type="r" for="ch" forName="textBox4a" refType="ctrX" refFor="ch" refForName="bullet4a"/>
                    <dgm:constr type="b" for="ch" forName="textBox4a" refType="ctrY" refFor="ch" refForName="bullet4a"/>
                    <dgm:constr type="w" for="ch" forName="textBox4a" refType="w" fact="0.11"/>
                    <dgm:constr type="h" for="ch" forName="textBox4a" refType="h" fact="0.762"/>
                    <dgm:constr type="userA" refType="h" refFor="ch" refForName="bullet4a" fact="0.53"/>
                    <dgm:constr type="rMarg" for="ch" forName="textBox4a" refType="userA" fact="2.834"/>
                    <dgm:constr type="ctrX" for="ch" forName="bullet4b" refType="w" fact="0.281"/>
                    <dgm:constr type="ctrY" for="ch" forName="bullet4b" refType="h" fact="0.543"/>
                    <dgm:constr type="w" for="ch" forName="bullet4b" refType="w" fact="0.04"/>
                    <dgm:constr type="h" for="ch" forName="bullet4b" refType="w" refFor="ch" refForName="bullet4b"/>
                    <dgm:constr type="r" for="ch" forName="textBox4b" refType="ctrX" refFor="ch" refForName="bullet4b"/>
                    <dgm:constr type="b" for="ch" forName="textBox4b" refType="ctrY" refFor="ch" refForName="bullet4b"/>
                    <dgm:constr type="w" for="ch" forName="textBox4b" refType="w" fact="0.171"/>
                    <dgm:constr type="h" for="ch" forName="textBox4b" refType="h" fact="0.543"/>
                    <dgm:constr type="userB" refType="h" refFor="ch" refForName="bullet4b" fact="0.53"/>
                    <dgm:constr type="rMarg" for="ch" forName="textBox4b" refType="userB" fact="2.834"/>
                    <dgm:constr type="ctrX" for="ch" forName="bullet4c" refType="w" fact="0.495"/>
                    <dgm:constr type="ctrY" for="ch" forName="bullet4c" refType="h" fact="0.382"/>
                    <dgm:constr type="w" for="ch" forName="bullet4c" refType="w" fact="0.053"/>
                    <dgm:constr type="h" for="ch" forName="bullet4c" refType="w" refFor="ch" refForName="bullet4c"/>
                    <dgm:constr type="r" for="ch" forName="textBox4c" refType="ctrX" refFor="ch" refForName="bullet4c"/>
                    <dgm:constr type="b" for="ch" forName="textBox4c" refType="ctrY" refFor="ch" refForName="bullet4c"/>
                    <dgm:constr type="w" for="ch" forName="textBox4c" refType="w" fact="0.21"/>
                    <dgm:constr type="h" for="ch" forName="textBox4c" refType="h" fact="0.382"/>
                    <dgm:constr type="userC" refType="h" refFor="ch" refForName="bullet4c" fact="0.53"/>
                    <dgm:constr type="rMarg" for="ch" forName="textBox4c" refType="userC" fact="2.834"/>
                    <dgm:constr type="ctrX" for="ch" forName="bullet4d" refType="w" fact="0.73"/>
                    <dgm:constr type="ctrY" for="ch" forName="bullet4d" refType="h" fact="0.283"/>
                    <dgm:constr type="w" for="ch" forName="bullet4d" refType="w" fact="0.071"/>
                    <dgm:constr type="h" for="ch" forName="bullet4d" refType="w" refFor="ch" refForName="bullet4d"/>
                    <dgm:constr type="r" for="ch" forName="textBox4d" refType="ctrX" refFor="ch" refForName="bullet4d"/>
                    <dgm:constr type="b" for="ch" forName="textBox4d" refType="ctrY" refFor="ch" refForName="bullet4d"/>
                    <dgm:constr type="w" for="ch" forName="textBox4d" refType="w" fact="0.21"/>
                    <dgm:constr type="h" for="ch" forName="textBox4d" refType="h" fact="0.283"/>
                    <dgm:constr type="userD" refType="h" refFor="ch" refForName="bullet4d" fact="0.53"/>
                    <dgm:constr type="rMarg" for="ch" forName="textBox4d" refType="userD" fact="2.834"/>
                    <dgm:constr type="primFontSz" for="ch" ptType="node" op="equ" val="65"/>
                  </dgm:constrLst>
                </dgm:else>
              </dgm:choose>
              <dgm:ruleLst/>
              <dgm:forEach name="Name83" axis="ch" ptType="node" cnt="1">
                <dgm:layoutNode name="bullet4a" styleLbl="node1">
                  <dgm:alg type="sp"/>
                  <dgm:shape xmlns:r="http://schemas.openxmlformats.org/officeDocument/2006/relationships" type="ellipse" r:blip="">
                    <dgm:adjLst/>
                  </dgm:shape>
                  <dgm:presOf/>
                  <dgm:constrLst/>
                  <dgm:ruleLst/>
                </dgm:layoutNode>
                <dgm:layoutNode name="textBox4a" styleLbl="revTx">
                  <dgm:varLst>
                    <dgm:bulletEnabled val="1"/>
                  </dgm:varLst>
                  <dgm:choose name="Name84">
                    <dgm:if name="Name85" func="var" arg="dir" op="equ" val="norm">
                      <dgm:choose name="Name86">
                        <dgm:if name="Name87" axis="root des" ptType="all node" func="maxDepth" op="gt" val="1">
                          <dgm:alg type="tx">
                            <dgm:param type="txAnchorVert" val="t"/>
                            <dgm:param type="parTxLTRAlign" val="l"/>
                            <dgm:param type="parTxRTLAlign" val="r"/>
                          </dgm:alg>
                        </dgm:if>
                        <dgm:else name="Name88">
                          <dgm:alg type="tx">
                            <dgm:param type="txAnchorVert" val="t"/>
                            <dgm:param type="parTxLTRAlign" val="l"/>
                            <dgm:param type="parTxRTLAlign" val="l"/>
                          </dgm:alg>
                        </dgm:else>
                      </dgm:choose>
                    </dgm:if>
                    <dgm:else name="Name89">
                      <dgm:choose name="Name90">
                        <dgm:if name="Name91" axis="root des" ptType="all node" func="maxDepth" op="gt" val="1">
                          <dgm:alg type="tx">
                            <dgm:param type="txAnchorVert" val="b"/>
                            <dgm:param type="txAnchorVertCh" val="b"/>
                            <dgm:param type="parTxLTRAlign" val="l"/>
                            <dgm:param type="parTxRTLAlign" val="r"/>
                          </dgm:alg>
                        </dgm:if>
                        <dgm:else name="Name92">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93">
                    <dgm:if name="Name94" func="var" arg="dir" op="equ" val="norm">
                      <dgm:constrLst>
                        <dgm:constr type="rMarg"/>
                        <dgm:constr type="tMarg"/>
                        <dgm:constr type="bMarg"/>
                      </dgm:constrLst>
                    </dgm:if>
                    <dgm:else name="Name95">
                      <dgm:constrLst>
                        <dgm:constr type="lMarg"/>
                        <dgm:constr type="tMarg"/>
                        <dgm:constr type="bMarg"/>
                      </dgm:constrLst>
                    </dgm:else>
                  </dgm:choose>
                  <dgm:ruleLst>
                    <dgm:rule type="primFontSz" val="5" fact="NaN" max="NaN"/>
                  </dgm:ruleLst>
                </dgm:layoutNode>
              </dgm:forEach>
              <dgm:forEach name="Name96" axis="ch" ptType="node" st="2" cnt="1">
                <dgm:layoutNode name="bullet4b" styleLbl="node1">
                  <dgm:alg type="sp"/>
                  <dgm:shape xmlns:r="http://schemas.openxmlformats.org/officeDocument/2006/relationships" type="ellipse" r:blip="">
                    <dgm:adjLst/>
                  </dgm:shape>
                  <dgm:presOf/>
                  <dgm:constrLst/>
                  <dgm:ruleLst/>
                </dgm:layoutNode>
                <dgm:layoutNode name="textBox4b" styleLbl="revTx">
                  <dgm:varLst>
                    <dgm:bulletEnabled val="1"/>
                  </dgm:varLst>
                  <dgm:choose name="Name97">
                    <dgm:if name="Name98" func="var" arg="dir" op="equ" val="norm">
                      <dgm:choose name="Name99">
                        <dgm:if name="Name100" axis="root des" ptType="all node" func="maxDepth" op="gt" val="1">
                          <dgm:alg type="tx">
                            <dgm:param type="txAnchorVert" val="t"/>
                            <dgm:param type="parTxLTRAlign" val="l"/>
                            <dgm:param type="parTxRTLAlign" val="r"/>
                          </dgm:alg>
                        </dgm:if>
                        <dgm:else name="Name101">
                          <dgm:alg type="tx">
                            <dgm:param type="txAnchorVert" val="t"/>
                            <dgm:param type="parTxLTRAlign" val="l"/>
                            <dgm:param type="parTxRTLAlign" val="l"/>
                          </dgm:alg>
                        </dgm:else>
                      </dgm:choose>
                    </dgm:if>
                    <dgm:else name="Name102">
                      <dgm:choose name="Name103">
                        <dgm:if name="Name104" axis="root des" ptType="all node" func="maxDepth" op="gt" val="1">
                          <dgm:alg type="tx">
                            <dgm:param type="txAnchorVert" val="b"/>
                            <dgm:param type="txAnchorVertCh" val="b"/>
                            <dgm:param type="parTxLTRAlign" val="l"/>
                            <dgm:param type="parTxRTLAlign" val="r"/>
                          </dgm:alg>
                        </dgm:if>
                        <dgm:else name="Name105">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06">
                    <dgm:if name="Name107" func="var" arg="dir" op="equ" val="norm">
                      <dgm:constrLst>
                        <dgm:constr type="rMarg"/>
                        <dgm:constr type="tMarg"/>
                        <dgm:constr type="bMarg"/>
                      </dgm:constrLst>
                    </dgm:if>
                    <dgm:else name="Name108">
                      <dgm:constrLst>
                        <dgm:constr type="lMarg"/>
                        <dgm:constr type="tMarg"/>
                        <dgm:constr type="bMarg"/>
                      </dgm:constrLst>
                    </dgm:else>
                  </dgm:choose>
                  <dgm:ruleLst>
                    <dgm:rule type="primFontSz" val="5" fact="NaN" max="NaN"/>
                  </dgm:ruleLst>
                </dgm:layoutNode>
              </dgm:forEach>
              <dgm:forEach name="Name109" axis="ch" ptType="node" st="3" cnt="1">
                <dgm:layoutNode name="bullet4c" styleLbl="node1">
                  <dgm:alg type="sp"/>
                  <dgm:shape xmlns:r="http://schemas.openxmlformats.org/officeDocument/2006/relationships" type="ellipse" r:blip="">
                    <dgm:adjLst/>
                  </dgm:shape>
                  <dgm:presOf/>
                  <dgm:constrLst/>
                  <dgm:ruleLst/>
                </dgm:layoutNode>
                <dgm:layoutNode name="textBox4c" styleLbl="revTx">
                  <dgm:varLst>
                    <dgm:bulletEnabled val="1"/>
                  </dgm:varLst>
                  <dgm:choose name="Name110">
                    <dgm:if name="Name111" func="var" arg="dir" op="equ" val="norm">
                      <dgm:choose name="Name112">
                        <dgm:if name="Name113" axis="root des" ptType="all node" func="maxDepth" op="gt" val="1">
                          <dgm:alg type="tx">
                            <dgm:param type="txAnchorVert" val="t"/>
                            <dgm:param type="parTxLTRAlign" val="l"/>
                            <dgm:param type="parTxRTLAlign" val="r"/>
                          </dgm:alg>
                        </dgm:if>
                        <dgm:else name="Name114">
                          <dgm:alg type="tx">
                            <dgm:param type="txAnchorVert" val="t"/>
                            <dgm:param type="parTxLTRAlign" val="l"/>
                            <dgm:param type="parTxRTLAlign" val="l"/>
                          </dgm:alg>
                        </dgm:else>
                      </dgm:choose>
                    </dgm:if>
                    <dgm:else name="Name115">
                      <dgm:choose name="Name116">
                        <dgm:if name="Name117" axis="root des" ptType="all node" func="maxDepth" op="gt" val="1">
                          <dgm:alg type="tx">
                            <dgm:param type="txAnchorVert" val="b"/>
                            <dgm:param type="txAnchorVertCh" val="b"/>
                            <dgm:param type="parTxLTRAlign" val="l"/>
                            <dgm:param type="parTxRTLAlign" val="r"/>
                          </dgm:alg>
                        </dgm:if>
                        <dgm:else name="Name11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19">
                    <dgm:if name="Name120" func="var" arg="dir" op="equ" val="norm">
                      <dgm:constrLst>
                        <dgm:constr type="rMarg"/>
                        <dgm:constr type="tMarg"/>
                        <dgm:constr type="bMarg"/>
                      </dgm:constrLst>
                    </dgm:if>
                    <dgm:else name="Name121">
                      <dgm:constrLst>
                        <dgm:constr type="lMarg"/>
                        <dgm:constr type="tMarg"/>
                        <dgm:constr type="bMarg"/>
                      </dgm:constrLst>
                    </dgm:else>
                  </dgm:choose>
                  <dgm:ruleLst>
                    <dgm:rule type="primFontSz" val="5" fact="NaN" max="NaN"/>
                  </dgm:ruleLst>
                </dgm:layoutNode>
              </dgm:forEach>
              <dgm:forEach name="Name122" axis="ch" ptType="node" st="4" cnt="1">
                <dgm:layoutNode name="bullet4d" styleLbl="node1">
                  <dgm:alg type="sp"/>
                  <dgm:shape xmlns:r="http://schemas.openxmlformats.org/officeDocument/2006/relationships" type="ellipse" r:blip="">
                    <dgm:adjLst/>
                  </dgm:shape>
                  <dgm:presOf/>
                  <dgm:constrLst/>
                  <dgm:ruleLst/>
                </dgm:layoutNode>
                <dgm:layoutNode name="textBox4d" styleLbl="revTx">
                  <dgm:varLst>
                    <dgm:bulletEnabled val="1"/>
                  </dgm:varLst>
                  <dgm:choose name="Name123">
                    <dgm:if name="Name124" func="var" arg="dir" op="equ" val="norm">
                      <dgm:choose name="Name125">
                        <dgm:if name="Name126" axis="root des" ptType="all node" func="maxDepth" op="gt" val="1">
                          <dgm:alg type="tx">
                            <dgm:param type="txAnchorVert" val="t"/>
                            <dgm:param type="parTxLTRAlign" val="l"/>
                            <dgm:param type="parTxRTLAlign" val="r"/>
                          </dgm:alg>
                        </dgm:if>
                        <dgm:else name="Name127">
                          <dgm:alg type="tx">
                            <dgm:param type="txAnchorVert" val="t"/>
                            <dgm:param type="parTxLTRAlign" val="l"/>
                            <dgm:param type="parTxRTLAlign" val="l"/>
                          </dgm:alg>
                        </dgm:else>
                      </dgm:choose>
                    </dgm:if>
                    <dgm:else name="Name128">
                      <dgm:choose name="Name129">
                        <dgm:if name="Name130" axis="root des" ptType="all node" func="maxDepth" op="gt" val="1">
                          <dgm:alg type="tx">
                            <dgm:param type="txAnchorVert" val="b"/>
                            <dgm:param type="txAnchorVertCh" val="b"/>
                            <dgm:param type="parTxLTRAlign" val="l"/>
                            <dgm:param type="parTxRTLAlign" val="r"/>
                          </dgm:alg>
                        </dgm:if>
                        <dgm:else name="Name13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32">
                    <dgm:if name="Name133" func="var" arg="dir" op="equ" val="norm">
                      <dgm:constrLst>
                        <dgm:constr type="rMarg"/>
                        <dgm:constr type="tMarg"/>
                        <dgm:constr type="bMarg"/>
                      </dgm:constrLst>
                    </dgm:if>
                    <dgm:else name="Name134">
                      <dgm:constrLst>
                        <dgm:constr type="lMarg"/>
                        <dgm:constr type="tMarg"/>
                        <dgm:constr type="bMarg"/>
                      </dgm:constrLst>
                    </dgm:else>
                  </dgm:choose>
                  <dgm:ruleLst>
                    <dgm:rule type="primFontSz" val="5" fact="NaN" max="NaN"/>
                  </dgm:ruleLst>
                </dgm:layoutNode>
              </dgm:forEach>
            </dgm:layoutNode>
          </dgm:if>
          <dgm:else name="Name135">
            <dgm:layoutNode name="arrowDiagram5">
              <dgm:alg type="composite">
                <dgm:param type="vertAlign" val="none"/>
                <dgm:param type="horzAlign" val="none"/>
              </dgm:alg>
              <dgm:shape xmlns:r="http://schemas.openxmlformats.org/officeDocument/2006/relationships" r:blip="">
                <dgm:adjLst/>
              </dgm:shape>
              <dgm:presOf/>
              <dgm:choose name="Name136">
                <dgm:if name="Name137" func="var" arg="dir" op="equ" val="norm">
                  <dgm:constrLst>
                    <dgm:constr type="ctrX" for="ch" forName="bullet5a" refType="w" fact="0.11"/>
                    <dgm:constr type="ctrY" for="ch" forName="bullet5a" refType="h" fact="0.762"/>
                    <dgm:constr type="w" for="ch" forName="bullet5a" refType="w" fact="0.023"/>
                    <dgm:constr type="h" for="ch" forName="bullet5a" refType="w" refFor="ch" refForName="bullet5a"/>
                    <dgm:constr type="l" for="ch" forName="textBox5a" refType="ctrX" refFor="ch" refForName="bullet5a"/>
                    <dgm:constr type="t" for="ch" forName="textBox5a" refType="ctrY" refFor="ch" refForName="bullet5a"/>
                    <dgm:constr type="w" for="ch" forName="textBox5a" refType="w" fact="0.131"/>
                    <dgm:constr type="h" for="ch" forName="textBox5a" refType="h" fact="0.238"/>
                    <dgm:constr type="userA" refType="h" refFor="ch" refForName="bullet5a" fact="0.53"/>
                    <dgm:constr type="l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l" for="ch" forName="textBox5b" refType="ctrX" refFor="ch" refForName="bullet5b"/>
                    <dgm:constr type="t" for="ch" forName="textBox5b" refType="ctrY" refFor="ch" refForName="bullet5b"/>
                    <dgm:constr type="w" for="ch" forName="textBox5b" refType="w" fact="0.166"/>
                    <dgm:constr type="h" for="ch" forName="textBox5b" refType="h" fact="0.419"/>
                    <dgm:constr type="userB" refType="h" refFor="ch" refForName="bullet5b" fact="0.53"/>
                    <dgm:constr type="l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l" for="ch" forName="textBox5c" refType="ctrX" refFor="ch" refForName="bullet5c"/>
                    <dgm:constr type="t" for="ch" forName="textBox5c" refType="ctrY" refFor="ch" refForName="bullet5c"/>
                    <dgm:constr type="w" for="ch" forName="textBox5c" refType="w" fact="0.193"/>
                    <dgm:constr type="h" for="ch" forName="textBox5c" refType="h" fact="0.562"/>
                    <dgm:constr type="userC" refType="h" refFor="ch" refForName="bullet5c" fact="0.53"/>
                    <dgm:constr type="l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l" for="ch" forName="textBox5d" refType="ctrX" refFor="ch" refForName="bullet5d"/>
                    <dgm:constr type="t" for="ch" forName="textBox5d" refType="ctrY" refFor="ch" refForName="bullet5d"/>
                    <dgm:constr type="w" for="ch" forName="textBox5d" refType="w" fact="0.2"/>
                    <dgm:constr type="h" for="ch" forName="textBox5d" refType="h" fact="0.67"/>
                    <dgm:constr type="userD" refType="h" refFor="ch" refForName="bullet5d" fact="0.53"/>
                    <dgm:constr type="l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l" for="ch" forName="textBox5e" refType="ctrX" refFor="ch" refForName="bullet5e"/>
                    <dgm:constr type="t" for="ch" forName="textBox5e" refType="ctrY" refFor="ch" refForName="bullet5e"/>
                    <dgm:constr type="w" for="ch" forName="textBox5e" refType="w" fact="0.2"/>
                    <dgm:constr type="h" for="ch" forName="textBox5e" refType="h" fact="0.736"/>
                    <dgm:constr type="userE" refType="h" refFor="ch" refForName="bullet5e" fact="0.53"/>
                    <dgm:constr type="lMarg" for="ch" forName="textBox5e" refType="userE" fact="2.834"/>
                    <dgm:constr type="primFontSz" for="ch" ptType="node" op="equ" val="65"/>
                  </dgm:constrLst>
                </dgm:if>
                <dgm:else name="Name138">
                  <dgm:constrLst>
                    <dgm:constr type="ctrX" for="ch" forName="bullet5a" refType="w" fact="0.11"/>
                    <dgm:constr type="ctrY" for="ch" forName="bullet5a" refType="h" fact="0.762"/>
                    <dgm:constr type="w" for="ch" forName="bullet5a" refType="w" fact="0.023"/>
                    <dgm:constr type="h" for="ch" forName="bullet5a" refType="w" refFor="ch" refForName="bullet5a"/>
                    <dgm:constr type="r" for="ch" forName="textBox5a" refType="ctrX" refFor="ch" refForName="bullet5a"/>
                    <dgm:constr type="b" for="ch" forName="textBox5a" refType="ctrY" refFor="ch" refForName="bullet5a"/>
                    <dgm:constr type="w" for="ch" forName="textBox5a" refType="w" fact="0.11"/>
                    <dgm:constr type="h" for="ch" forName="textBox5a" refType="h" fact="0.762"/>
                    <dgm:constr type="userA" refType="h" refFor="ch" refForName="bullet5a" fact="0.53"/>
                    <dgm:constr type="rMarg" for="ch" forName="textBox5a" refType="userA" fact="2.834"/>
                    <dgm:constr type="ctrX" for="ch" forName="bullet5b" refType="w" fact="0.241"/>
                    <dgm:constr type="ctrY" for="ch" forName="bullet5b" refType="h" fact="0.581"/>
                    <dgm:constr type="w" for="ch" forName="bullet5b" refType="w" fact="0.036"/>
                    <dgm:constr type="h" for="ch" forName="bullet5b" refType="w" refFor="ch" refForName="bullet5b"/>
                    <dgm:constr type="r" for="ch" forName="textBox5b" refType="ctrX" refFor="ch" refForName="bullet5b"/>
                    <dgm:constr type="b" for="ch" forName="textBox5b" refType="ctrY" refFor="ch" refForName="bullet5b"/>
                    <dgm:constr type="w" for="ch" forName="textBox5b" refType="w" fact="0.131"/>
                    <dgm:constr type="h" for="ch" forName="textBox5b" refType="h" fact="0.581"/>
                    <dgm:constr type="userB" refType="h" refFor="ch" refForName="bullet5b" fact="0.53"/>
                    <dgm:constr type="rMarg" for="ch" forName="textBox5b" refType="userB" fact="2.834"/>
                    <dgm:constr type="ctrX" for="ch" forName="bullet5c" refType="w" fact="0.407"/>
                    <dgm:constr type="ctrY" for="ch" forName="bullet5c" refType="h" fact="0.438"/>
                    <dgm:constr type="w" for="ch" forName="bullet5c" refType="w" fact="0.048"/>
                    <dgm:constr type="h" for="ch" forName="bullet5c" refType="w" refFor="ch" refForName="bullet5c"/>
                    <dgm:constr type="r" for="ch" forName="textBox5c" refType="ctrX" refFor="ch" refForName="bullet5c"/>
                    <dgm:constr type="b" for="ch" forName="textBox5c" refType="ctrY" refFor="ch" refForName="bullet5c"/>
                    <dgm:constr type="w" for="ch" forName="textBox5c" refType="w" fact="0.166"/>
                    <dgm:constr type="h" for="ch" forName="textBox5c" refType="h" fact="0.438"/>
                    <dgm:constr type="userC" refType="h" refFor="ch" refForName="bullet5c" fact="0.53"/>
                    <dgm:constr type="rMarg" for="ch" forName="textBox5c" refType="userC" fact="2.834"/>
                    <dgm:constr type="ctrX" for="ch" forName="bullet5d" refType="w" fact="0.6"/>
                    <dgm:constr type="ctrY" for="ch" forName="bullet5d" refType="h" fact="0.33"/>
                    <dgm:constr type="w" for="ch" forName="bullet5d" refType="w" fact="0.062"/>
                    <dgm:constr type="h" for="ch" forName="bullet5d" refType="w" refFor="ch" refForName="bullet5d"/>
                    <dgm:constr type="r" for="ch" forName="textBox5d" refType="ctrX" refFor="ch" refForName="bullet5d"/>
                    <dgm:constr type="b" for="ch" forName="textBox5d" refType="ctrY" refFor="ch" refForName="bullet5d"/>
                    <dgm:constr type="w" for="ch" forName="textBox5d" refType="w" fact="0.193"/>
                    <dgm:constr type="h" for="ch" forName="textBox5d" refType="h" fact="0.33"/>
                    <dgm:constr type="userD" refType="h" refFor="ch" refForName="bullet5d" fact="0.53"/>
                    <dgm:constr type="rMarg" for="ch" forName="textBox5d" refType="userD" fact="2.834"/>
                    <dgm:constr type="ctrX" for="ch" forName="bullet5e" refType="w" fact="0.8"/>
                    <dgm:constr type="ctrY" for="ch" forName="bullet5e" refType="h" fact="0.264"/>
                    <dgm:constr type="w" for="ch" forName="bullet5e" refType="w" fact="0.079"/>
                    <dgm:constr type="h" for="ch" forName="bullet5e" refType="w" refFor="ch" refForName="bullet5e"/>
                    <dgm:constr type="r" for="ch" forName="textBox5e" refType="ctrX" refFor="ch" refForName="bullet5e"/>
                    <dgm:constr type="b" for="ch" forName="textBox5e" refType="ctrY" refFor="ch" refForName="bullet5e"/>
                    <dgm:constr type="w" for="ch" forName="textBox5e" refType="w" fact="0.2"/>
                    <dgm:constr type="h" for="ch" forName="textBox5e" refType="h" fact="0.264"/>
                    <dgm:constr type="userE" refType="h" refFor="ch" refForName="bullet5e" fact="0.53"/>
                    <dgm:constr type="rMarg" for="ch" forName="textBox5e" refType="userE" fact="2.834"/>
                    <dgm:constr type="primFontSz" for="ch" ptType="node" op="equ" val="65"/>
                  </dgm:constrLst>
                </dgm:else>
              </dgm:choose>
              <dgm:ruleLst/>
              <dgm:forEach name="Name139" axis="ch" ptType="node" cnt="1">
                <dgm:layoutNode name="bullet5a" styleLbl="node1">
                  <dgm:alg type="sp"/>
                  <dgm:shape xmlns:r="http://schemas.openxmlformats.org/officeDocument/2006/relationships" type="ellipse" r:blip="">
                    <dgm:adjLst/>
                  </dgm:shape>
                  <dgm:presOf/>
                  <dgm:constrLst/>
                  <dgm:ruleLst/>
                </dgm:layoutNode>
                <dgm:layoutNode name="textBox5a" styleLbl="revTx">
                  <dgm:varLst>
                    <dgm:bulletEnabled val="1"/>
                  </dgm:varLst>
                  <dgm:choose name="Name140">
                    <dgm:if name="Name141" func="var" arg="dir" op="equ" val="norm">
                      <dgm:choose name="Name142">
                        <dgm:if name="Name143" axis="root des" ptType="all node" func="maxDepth" op="gt" val="1">
                          <dgm:alg type="tx">
                            <dgm:param type="txAnchorVert" val="t"/>
                            <dgm:param type="parTxLTRAlign" val="l"/>
                            <dgm:param type="parTxRTLAlign" val="r"/>
                          </dgm:alg>
                        </dgm:if>
                        <dgm:else name="Name144">
                          <dgm:alg type="tx">
                            <dgm:param type="txAnchorVert" val="t"/>
                            <dgm:param type="parTxLTRAlign" val="l"/>
                            <dgm:param type="parTxRTLAlign" val="l"/>
                          </dgm:alg>
                        </dgm:else>
                      </dgm:choose>
                    </dgm:if>
                    <dgm:else name="Name145">
                      <dgm:choose name="Name146">
                        <dgm:if name="Name147" axis="root des" ptType="all node" func="maxDepth" op="gt" val="1">
                          <dgm:alg type="tx">
                            <dgm:param type="txAnchorVert" val="b"/>
                            <dgm:param type="txAnchorVertCh" val="b"/>
                            <dgm:param type="parTxLTRAlign" val="l"/>
                            <dgm:param type="parTxRTLAlign" val="r"/>
                          </dgm:alg>
                        </dgm:if>
                        <dgm:else name="Name148">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49">
                    <dgm:if name="Name150" func="var" arg="dir" op="equ" val="norm">
                      <dgm:constrLst>
                        <dgm:constr type="rMarg"/>
                        <dgm:constr type="tMarg"/>
                        <dgm:constr type="bMarg"/>
                      </dgm:constrLst>
                    </dgm:if>
                    <dgm:else name="Name151">
                      <dgm:constrLst>
                        <dgm:constr type="lMarg"/>
                        <dgm:constr type="tMarg"/>
                        <dgm:constr type="bMarg"/>
                      </dgm:constrLst>
                    </dgm:else>
                  </dgm:choose>
                  <dgm:ruleLst>
                    <dgm:rule type="primFontSz" val="5" fact="NaN" max="NaN"/>
                  </dgm:ruleLst>
                </dgm:layoutNode>
              </dgm:forEach>
              <dgm:forEach name="Name152" axis="ch" ptType="node" st="2" cnt="1">
                <dgm:layoutNode name="bullet5b" styleLbl="node1">
                  <dgm:alg type="sp"/>
                  <dgm:shape xmlns:r="http://schemas.openxmlformats.org/officeDocument/2006/relationships" type="ellipse" r:blip="">
                    <dgm:adjLst/>
                  </dgm:shape>
                  <dgm:presOf/>
                  <dgm:constrLst/>
                  <dgm:ruleLst/>
                </dgm:layoutNode>
                <dgm:layoutNode name="textBox5b" styleLbl="revTx">
                  <dgm:varLst>
                    <dgm:bulletEnabled val="1"/>
                  </dgm:varLst>
                  <dgm:choose name="Name153">
                    <dgm:if name="Name154" func="var" arg="dir" op="equ" val="norm">
                      <dgm:choose name="Name155">
                        <dgm:if name="Name156" axis="root des" ptType="all node" func="maxDepth" op="gt" val="1">
                          <dgm:alg type="tx">
                            <dgm:param type="txAnchorVert" val="t"/>
                            <dgm:param type="parTxLTRAlign" val="l"/>
                            <dgm:param type="parTxRTLAlign" val="r"/>
                          </dgm:alg>
                        </dgm:if>
                        <dgm:else name="Name157">
                          <dgm:alg type="tx">
                            <dgm:param type="txAnchorVert" val="t"/>
                            <dgm:param type="parTxLTRAlign" val="l"/>
                            <dgm:param type="parTxRTLAlign" val="l"/>
                          </dgm:alg>
                        </dgm:else>
                      </dgm:choose>
                    </dgm:if>
                    <dgm:else name="Name158">
                      <dgm:choose name="Name159">
                        <dgm:if name="Name160" axis="root des" ptType="all node" func="maxDepth" op="gt" val="1">
                          <dgm:alg type="tx">
                            <dgm:param type="txAnchorVert" val="b"/>
                            <dgm:param type="txAnchorVertCh" val="b"/>
                            <dgm:param type="parTxLTRAlign" val="l"/>
                            <dgm:param type="parTxRTLAlign" val="r"/>
                          </dgm:alg>
                        </dgm:if>
                        <dgm:else name="Name161">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62">
                    <dgm:if name="Name163" func="var" arg="dir" op="equ" val="norm">
                      <dgm:constrLst>
                        <dgm:constr type="rMarg"/>
                        <dgm:constr type="tMarg"/>
                        <dgm:constr type="bMarg"/>
                      </dgm:constrLst>
                    </dgm:if>
                    <dgm:else name="Name164">
                      <dgm:constrLst>
                        <dgm:constr type="lMarg"/>
                        <dgm:constr type="tMarg"/>
                        <dgm:constr type="bMarg"/>
                      </dgm:constrLst>
                    </dgm:else>
                  </dgm:choose>
                  <dgm:ruleLst>
                    <dgm:rule type="primFontSz" val="5" fact="NaN" max="NaN"/>
                  </dgm:ruleLst>
                </dgm:layoutNode>
              </dgm:forEach>
              <dgm:forEach name="Name165" axis="ch" ptType="node" st="3" cnt="1">
                <dgm:layoutNode name="bullet5c" styleLbl="node1">
                  <dgm:alg type="sp"/>
                  <dgm:shape xmlns:r="http://schemas.openxmlformats.org/officeDocument/2006/relationships" type="ellipse" r:blip="">
                    <dgm:adjLst/>
                  </dgm:shape>
                  <dgm:presOf/>
                  <dgm:constrLst/>
                  <dgm:ruleLst/>
                </dgm:layoutNode>
                <dgm:layoutNode name="textBox5c" styleLbl="revTx">
                  <dgm:varLst>
                    <dgm:bulletEnabled val="1"/>
                  </dgm:varLst>
                  <dgm:choose name="Name166">
                    <dgm:if name="Name167" func="var" arg="dir" op="equ" val="norm">
                      <dgm:choose name="Name168">
                        <dgm:if name="Name169" axis="root des" ptType="all node" func="maxDepth" op="gt" val="1">
                          <dgm:alg type="tx">
                            <dgm:param type="txAnchorVert" val="t"/>
                            <dgm:param type="parTxLTRAlign" val="l"/>
                            <dgm:param type="parTxRTLAlign" val="r"/>
                          </dgm:alg>
                        </dgm:if>
                        <dgm:else name="Name170">
                          <dgm:alg type="tx">
                            <dgm:param type="txAnchorVert" val="t"/>
                            <dgm:param type="parTxLTRAlign" val="l"/>
                            <dgm:param type="parTxRTLAlign" val="l"/>
                          </dgm:alg>
                        </dgm:else>
                      </dgm:choose>
                    </dgm:if>
                    <dgm:else name="Name171">
                      <dgm:choose name="Name172">
                        <dgm:if name="Name173" axis="root des" ptType="all node" func="maxDepth" op="gt" val="1">
                          <dgm:alg type="tx">
                            <dgm:param type="txAnchorVert" val="b"/>
                            <dgm:param type="txAnchorVertCh" val="b"/>
                            <dgm:param type="parTxLTRAlign" val="l"/>
                            <dgm:param type="parTxRTLAlign" val="r"/>
                          </dgm:alg>
                        </dgm:if>
                        <dgm:else name="Name174">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75">
                    <dgm:if name="Name176" func="var" arg="dir" op="equ" val="norm">
                      <dgm:constrLst>
                        <dgm:constr type="rMarg"/>
                        <dgm:constr type="tMarg"/>
                        <dgm:constr type="bMarg"/>
                      </dgm:constrLst>
                    </dgm:if>
                    <dgm:else name="Name177">
                      <dgm:constrLst>
                        <dgm:constr type="lMarg"/>
                        <dgm:constr type="tMarg"/>
                        <dgm:constr type="bMarg"/>
                      </dgm:constrLst>
                    </dgm:else>
                  </dgm:choose>
                  <dgm:ruleLst>
                    <dgm:rule type="primFontSz" val="5" fact="NaN" max="NaN"/>
                  </dgm:ruleLst>
                </dgm:layoutNode>
              </dgm:forEach>
              <dgm:forEach name="Name178" axis="ch" ptType="node" st="4" cnt="1">
                <dgm:layoutNode name="bullet5d" styleLbl="node1">
                  <dgm:alg type="sp"/>
                  <dgm:shape xmlns:r="http://schemas.openxmlformats.org/officeDocument/2006/relationships" type="ellipse" r:blip="">
                    <dgm:adjLst/>
                  </dgm:shape>
                  <dgm:presOf/>
                  <dgm:constrLst/>
                  <dgm:ruleLst/>
                </dgm:layoutNode>
                <dgm:layoutNode name="textBox5d" styleLbl="revTx">
                  <dgm:varLst>
                    <dgm:bulletEnabled val="1"/>
                  </dgm:varLst>
                  <dgm:choose name="Name179">
                    <dgm:if name="Name180" func="var" arg="dir" op="equ" val="norm">
                      <dgm:choose name="Name181">
                        <dgm:if name="Name182" axis="root des" ptType="all node" func="maxDepth" op="gt" val="1">
                          <dgm:alg type="tx">
                            <dgm:param type="txAnchorVert" val="t"/>
                            <dgm:param type="parTxLTRAlign" val="l"/>
                            <dgm:param type="parTxRTLAlign" val="r"/>
                          </dgm:alg>
                        </dgm:if>
                        <dgm:else name="Name183">
                          <dgm:alg type="tx">
                            <dgm:param type="txAnchorVert" val="t"/>
                            <dgm:param type="parTxLTRAlign" val="l"/>
                            <dgm:param type="parTxRTLAlign" val="l"/>
                          </dgm:alg>
                        </dgm:else>
                      </dgm:choose>
                    </dgm:if>
                    <dgm:else name="Name184">
                      <dgm:choose name="Name185">
                        <dgm:if name="Name186" axis="root des" ptType="all node" func="maxDepth" op="gt" val="1">
                          <dgm:alg type="tx">
                            <dgm:param type="txAnchorVert" val="b"/>
                            <dgm:param type="txAnchorVertCh" val="b"/>
                            <dgm:param type="parTxLTRAlign" val="l"/>
                            <dgm:param type="parTxRTLAlign" val="r"/>
                          </dgm:alg>
                        </dgm:if>
                        <dgm:else name="Name187">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188">
                    <dgm:if name="Name189" func="var" arg="dir" op="equ" val="norm">
                      <dgm:constrLst>
                        <dgm:constr type="rMarg"/>
                        <dgm:constr type="tMarg"/>
                        <dgm:constr type="bMarg"/>
                      </dgm:constrLst>
                    </dgm:if>
                    <dgm:else name="Name190">
                      <dgm:constrLst>
                        <dgm:constr type="lMarg"/>
                        <dgm:constr type="tMarg"/>
                        <dgm:constr type="bMarg"/>
                      </dgm:constrLst>
                    </dgm:else>
                  </dgm:choose>
                  <dgm:ruleLst>
                    <dgm:rule type="primFontSz" val="5" fact="NaN" max="NaN"/>
                  </dgm:ruleLst>
                </dgm:layoutNode>
              </dgm:forEach>
              <dgm:forEach name="Name191" axis="ch" ptType="node" st="5" cnt="1">
                <dgm:layoutNode name="bullet5e" styleLbl="node1">
                  <dgm:alg type="sp"/>
                  <dgm:shape xmlns:r="http://schemas.openxmlformats.org/officeDocument/2006/relationships" type="ellipse" r:blip="">
                    <dgm:adjLst/>
                  </dgm:shape>
                  <dgm:presOf/>
                  <dgm:constrLst/>
                  <dgm:ruleLst/>
                </dgm:layoutNode>
                <dgm:layoutNode name="textBox5e" styleLbl="revTx">
                  <dgm:varLst>
                    <dgm:bulletEnabled val="1"/>
                  </dgm:varLst>
                  <dgm:choose name="Name192">
                    <dgm:if name="Name193" func="var" arg="dir" op="equ" val="norm">
                      <dgm:choose name="Name194">
                        <dgm:if name="Name195" axis="root des" ptType="all node" func="maxDepth" op="gt" val="1">
                          <dgm:alg type="tx">
                            <dgm:param type="txAnchorVert" val="t"/>
                            <dgm:param type="parTxLTRAlign" val="l"/>
                            <dgm:param type="parTxRTLAlign" val="r"/>
                          </dgm:alg>
                        </dgm:if>
                        <dgm:else name="Name196">
                          <dgm:alg type="tx">
                            <dgm:param type="txAnchorVert" val="t"/>
                            <dgm:param type="parTxLTRAlign" val="l"/>
                            <dgm:param type="parTxRTLAlign" val="l"/>
                          </dgm:alg>
                        </dgm:else>
                      </dgm:choose>
                    </dgm:if>
                    <dgm:else name="Name197">
                      <dgm:choose name="Name198">
                        <dgm:if name="Name199" axis="root des" ptType="all node" func="maxDepth" op="gt" val="1">
                          <dgm:alg type="tx">
                            <dgm:param type="txAnchorVert" val="b"/>
                            <dgm:param type="txAnchorVertCh" val="b"/>
                            <dgm:param type="parTxLTRAlign" val="l"/>
                            <dgm:param type="parTxRTLAlign" val="r"/>
                          </dgm:alg>
                        </dgm:if>
                        <dgm:else name="Name200">
                          <dgm:alg type="tx">
                            <dgm:param type="txAnchorVert" val="b"/>
                            <dgm:param type="parTxLTRAlign" val="r"/>
                            <dgm:param type="parTxRTLAlign" val="r"/>
                          </dgm:alg>
                        </dgm:else>
                      </dgm:choose>
                    </dgm:else>
                  </dgm:choose>
                  <dgm:shape xmlns:r="http://schemas.openxmlformats.org/officeDocument/2006/relationships" type="rect" r:blip="">
                    <dgm:adjLst/>
                  </dgm:shape>
                  <dgm:presOf axis="desOrSelf" ptType="node"/>
                  <dgm:choose name="Name201">
                    <dgm:if name="Name202" func="var" arg="dir" op="equ" val="norm">
                      <dgm:constrLst>
                        <dgm:constr type="rMarg"/>
                        <dgm:constr type="tMarg"/>
                        <dgm:constr type="bMarg"/>
                      </dgm:constrLst>
                    </dgm:if>
                    <dgm:else name="Name203">
                      <dgm:constrLst>
                        <dgm:constr type="lMarg"/>
                        <dgm:constr type="tMarg"/>
                        <dgm:constr type="bMarg"/>
                      </dgm:constrLst>
                    </dgm:else>
                  </dgm:choose>
                  <dgm:ruleLst>
                    <dgm:rule type="primFontSz" val="5" fact="NaN" max="NaN"/>
                  </dgm:ruleLst>
                </dgm:layoutNode>
              </dgm:forEach>
            </dgm:layoutNode>
          </dgm:else>
        </dgm:choose>
      </dgm:if>
      <dgm:else name="Name20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60" cy="497679"/>
          </a:xfrm>
          <a:prstGeom prst="rect">
            <a:avLst/>
          </a:prstGeom>
        </p:spPr>
        <p:txBody>
          <a:bodyPr vert="horz" lIns="91275" tIns="45638" rIns="91275" bIns="45638" rtlCol="0"/>
          <a:lstStyle>
            <a:lvl1pPr algn="l">
              <a:defRPr sz="1200"/>
            </a:lvl1pPr>
          </a:lstStyle>
          <a:p>
            <a:endParaRPr lang="en-US"/>
          </a:p>
        </p:txBody>
      </p:sp>
      <p:sp>
        <p:nvSpPr>
          <p:cNvPr id="3" name="Date Placeholder 2"/>
          <p:cNvSpPr>
            <a:spLocks noGrp="1"/>
          </p:cNvSpPr>
          <p:nvPr>
            <p:ph type="dt" idx="1"/>
          </p:nvPr>
        </p:nvSpPr>
        <p:spPr>
          <a:xfrm>
            <a:off x="3850432" y="1"/>
            <a:ext cx="2945660" cy="497679"/>
          </a:xfrm>
          <a:prstGeom prst="rect">
            <a:avLst/>
          </a:prstGeom>
        </p:spPr>
        <p:txBody>
          <a:bodyPr vert="horz" lIns="91275" tIns="45638" rIns="91275" bIns="45638" rtlCol="0"/>
          <a:lstStyle>
            <a:lvl1pPr algn="r">
              <a:defRPr sz="1200"/>
            </a:lvl1pPr>
          </a:lstStyle>
          <a:p>
            <a:fld id="{2D38B516-6C3E-504D-A036-9E9EBB1E3EF9}" type="datetimeFigureOut">
              <a:rPr lang="en-US" smtClean="0"/>
              <a:t>4/19/2024</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275" tIns="45638" rIns="91275" bIns="45638" rtlCol="0" anchor="ctr"/>
          <a:lstStyle/>
          <a:p>
            <a:endParaRPr lang="en-US"/>
          </a:p>
        </p:txBody>
      </p:sp>
      <p:sp>
        <p:nvSpPr>
          <p:cNvPr id="5" name="Notes Placeholder 4"/>
          <p:cNvSpPr>
            <a:spLocks noGrp="1"/>
          </p:cNvSpPr>
          <p:nvPr>
            <p:ph type="body" sz="quarter" idx="3"/>
          </p:nvPr>
        </p:nvSpPr>
        <p:spPr>
          <a:xfrm>
            <a:off x="679768" y="4777086"/>
            <a:ext cx="5438140" cy="3908524"/>
          </a:xfrm>
          <a:prstGeom prst="rect">
            <a:avLst/>
          </a:prstGeom>
        </p:spPr>
        <p:txBody>
          <a:bodyPr vert="horz" lIns="91275" tIns="45638" rIns="91275" bIns="45638"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9428959"/>
            <a:ext cx="2945660" cy="497679"/>
          </a:xfrm>
          <a:prstGeom prst="rect">
            <a:avLst/>
          </a:prstGeom>
        </p:spPr>
        <p:txBody>
          <a:bodyPr vert="horz" lIns="91275" tIns="45638" rIns="91275" bIns="45638" rtlCol="0" anchor="b"/>
          <a:lstStyle>
            <a:lvl1pPr algn="l">
              <a:defRPr sz="1200"/>
            </a:lvl1pPr>
          </a:lstStyle>
          <a:p>
            <a:endParaRPr lang="en-US"/>
          </a:p>
        </p:txBody>
      </p:sp>
      <p:sp>
        <p:nvSpPr>
          <p:cNvPr id="7" name="Slide Number Placeholder 6"/>
          <p:cNvSpPr>
            <a:spLocks noGrp="1"/>
          </p:cNvSpPr>
          <p:nvPr>
            <p:ph type="sldNum" sz="quarter" idx="5"/>
          </p:nvPr>
        </p:nvSpPr>
        <p:spPr>
          <a:xfrm>
            <a:off x="3850432" y="9428959"/>
            <a:ext cx="2945660" cy="497679"/>
          </a:xfrm>
          <a:prstGeom prst="rect">
            <a:avLst/>
          </a:prstGeom>
        </p:spPr>
        <p:txBody>
          <a:bodyPr vert="horz" lIns="91275" tIns="45638" rIns="91275" bIns="45638" rtlCol="0" anchor="b"/>
          <a:lstStyle>
            <a:lvl1pPr algn="r">
              <a:defRPr sz="1200"/>
            </a:lvl1pPr>
          </a:lstStyle>
          <a:p>
            <a:fld id="{677709C1-A702-204C-ABE5-AD356984929A}" type="slidenum">
              <a:rPr lang="en-US" smtClean="0"/>
              <a:t>‹#›</a:t>
            </a:fld>
            <a:endParaRPr lang="en-US"/>
          </a:p>
        </p:txBody>
      </p:sp>
    </p:spTree>
    <p:extLst>
      <p:ext uri="{BB962C8B-B14F-4D97-AF65-F5344CB8AC3E}">
        <p14:creationId xmlns:p14="http://schemas.microsoft.com/office/powerpoint/2010/main" val="8495895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C78D38E-AAB3-436A-98FB-27DFDEC23904}" type="slidenum">
              <a:rPr lang="en-GB" smtClean="0"/>
              <a:t>2</a:t>
            </a:fld>
            <a:endParaRPr lang="en-GB"/>
          </a:p>
        </p:txBody>
      </p:sp>
    </p:spTree>
    <p:extLst>
      <p:ext uri="{BB962C8B-B14F-4D97-AF65-F5344CB8AC3E}">
        <p14:creationId xmlns:p14="http://schemas.microsoft.com/office/powerpoint/2010/main" val="24740386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Click on link if needed to show Local Offer- HQT</a:t>
            </a:r>
          </a:p>
          <a:p>
            <a:endParaRPr lang="en-GB" dirty="0"/>
          </a:p>
          <a:p>
            <a:pPr defTabSz="912754">
              <a:defRPr/>
            </a:pPr>
            <a:r>
              <a:rPr lang="en-GB" b="1" dirty="0">
                <a:solidFill>
                  <a:srgbClr val="4F7921"/>
                </a:solidFill>
                <a:latin typeface="+mj-lt"/>
              </a:rPr>
              <a:t>All staff should deliver high quality inclusive teaching, taking into account the learning needs of all children and using a range of adapted teaching strategies and making reasonable adjustments to accommodate all children.</a:t>
            </a:r>
            <a:endParaRPr lang="en-GB" b="1" dirty="0">
              <a:solidFill>
                <a:srgbClr val="4F7921"/>
              </a:solidFill>
              <a:latin typeface="+mj-lt"/>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6</a:t>
            </a:fld>
            <a:endParaRPr lang="en-US"/>
          </a:p>
        </p:txBody>
      </p:sp>
    </p:spTree>
    <p:extLst>
      <p:ext uri="{BB962C8B-B14F-4D97-AF65-F5344CB8AC3E}">
        <p14:creationId xmlns:p14="http://schemas.microsoft.com/office/powerpoint/2010/main" val="34791339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how often children have needs in more than more area</a:t>
            </a:r>
          </a:p>
        </p:txBody>
      </p:sp>
      <p:sp>
        <p:nvSpPr>
          <p:cNvPr id="4" name="Slide Number Placeholder 3"/>
          <p:cNvSpPr>
            <a:spLocks noGrp="1"/>
          </p:cNvSpPr>
          <p:nvPr>
            <p:ph type="sldNum" sz="quarter" idx="5"/>
          </p:nvPr>
        </p:nvSpPr>
        <p:spPr/>
        <p:txBody>
          <a:bodyPr/>
          <a:lstStyle/>
          <a:p>
            <a:fld id="{677709C1-A702-204C-ABE5-AD356984929A}" type="slidenum">
              <a:rPr lang="en-US" smtClean="0"/>
              <a:t>7</a:t>
            </a:fld>
            <a:endParaRPr lang="en-US"/>
          </a:p>
        </p:txBody>
      </p:sp>
    </p:spTree>
    <p:extLst>
      <p:ext uri="{BB962C8B-B14F-4D97-AF65-F5344CB8AC3E}">
        <p14:creationId xmlns:p14="http://schemas.microsoft.com/office/powerpoint/2010/main" val="33898967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2754">
              <a:defRPr/>
            </a:pPr>
            <a:r>
              <a:rPr lang="en-GB" b="1" dirty="0">
                <a:solidFill>
                  <a:schemeClr val="accent2">
                    <a:lumMod val="75000"/>
                  </a:schemeClr>
                </a:solidFill>
                <a:latin typeface="+mj-lt"/>
              </a:rPr>
              <a:t>Outlines specific, additional and time-limited interventions and services provided for some children who are not making expected progress. These are often provided to a group of pupils with similar needs</a:t>
            </a:r>
            <a:r>
              <a:rPr lang="en-GB" dirty="0">
                <a:solidFill>
                  <a:schemeClr val="accent2">
                    <a:lumMod val="75000"/>
                  </a:schemeClr>
                </a:solidFill>
                <a:latin typeface="+mj-lt"/>
              </a:rPr>
              <a:t>. </a:t>
            </a:r>
          </a:p>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8</a:t>
            </a:fld>
            <a:endParaRPr lang="en-US"/>
          </a:p>
        </p:txBody>
      </p:sp>
    </p:spTree>
    <p:extLst>
      <p:ext uri="{BB962C8B-B14F-4D97-AF65-F5344CB8AC3E}">
        <p14:creationId xmlns:p14="http://schemas.microsoft.com/office/powerpoint/2010/main" val="127919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solidFill>
                  <a:srgbClr val="D60093"/>
                </a:solidFill>
                <a:cs typeface="Calibri Light" panose="020F0302020204030204" pitchFamily="34" charset="0"/>
              </a:rPr>
              <a:t>There are some school-age children who require additional teaching and support alongside the standard curriculum and schedule. </a:t>
            </a:r>
          </a:p>
          <a:p>
            <a:r>
              <a:rPr lang="en-GB" dirty="0">
                <a:solidFill>
                  <a:srgbClr val="D60093"/>
                </a:solidFill>
                <a:cs typeface="Calibri Light" panose="020F0302020204030204" pitchFamily="34" charset="0"/>
              </a:rPr>
              <a:t>These children, if they are making less than expected progress, are added to the SEND register and identified as requiring SEND Support. </a:t>
            </a:r>
          </a:p>
          <a:p>
            <a:r>
              <a:rPr lang="en-GB" dirty="0">
                <a:solidFill>
                  <a:srgbClr val="D60093"/>
                </a:solidFill>
                <a:cs typeface="Calibri Light" panose="020F0302020204030204" pitchFamily="34" charset="0"/>
              </a:rPr>
              <a:t>This is a dynamic list that children can be added to or removed from at any time, depending on how appropriate it is to their needs.  </a:t>
            </a:r>
          </a:p>
          <a:p>
            <a:r>
              <a:rPr lang="en-GB" dirty="0">
                <a:solidFill>
                  <a:srgbClr val="D60093"/>
                </a:solidFill>
                <a:cs typeface="Calibri Light" panose="020F0302020204030204" pitchFamily="34" charset="0"/>
              </a:rPr>
              <a:t>The SEN Register must be managed following guidance from the SEND Code of Practice, but it is not a guarantee of specific provision for your child.</a:t>
            </a:r>
          </a:p>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9</a:t>
            </a:fld>
            <a:endParaRPr lang="en-US"/>
          </a:p>
        </p:txBody>
      </p:sp>
    </p:spTree>
    <p:extLst>
      <p:ext uri="{BB962C8B-B14F-4D97-AF65-F5344CB8AC3E}">
        <p14:creationId xmlns:p14="http://schemas.microsoft.com/office/powerpoint/2010/main" val="13817556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B9FE3-B165-489D-D5AF-1B9C9DFCCB8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4E73963-C75C-9A56-E5ED-FB0AC39548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36D8AAE-547E-D297-48A1-762194645C6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7ABA0A7A-380E-756E-1A29-F280C6E9B457}"/>
              </a:ext>
            </a:extLst>
          </p:cNvPr>
          <p:cNvSpPr>
            <a:spLocks noGrp="1"/>
          </p:cNvSpPr>
          <p:nvPr>
            <p:ph type="sldNum" sz="quarter" idx="5"/>
          </p:nvPr>
        </p:nvSpPr>
        <p:spPr/>
        <p:txBody>
          <a:bodyPr/>
          <a:lstStyle/>
          <a:p>
            <a:fld id="{677709C1-A702-204C-ABE5-AD356984929A}" type="slidenum">
              <a:rPr lang="en-US" smtClean="0"/>
              <a:t>10</a:t>
            </a:fld>
            <a:endParaRPr lang="en-US"/>
          </a:p>
        </p:txBody>
      </p:sp>
    </p:spTree>
    <p:extLst>
      <p:ext uri="{BB962C8B-B14F-4D97-AF65-F5344CB8AC3E}">
        <p14:creationId xmlns:p14="http://schemas.microsoft.com/office/powerpoint/2010/main" val="1753060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12</a:t>
            </a:fld>
            <a:endParaRPr lang="en-US"/>
          </a:p>
        </p:txBody>
      </p:sp>
    </p:spTree>
    <p:extLst>
      <p:ext uri="{BB962C8B-B14F-4D97-AF65-F5344CB8AC3E}">
        <p14:creationId xmlns:p14="http://schemas.microsoft.com/office/powerpoint/2010/main" val="37845195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13</a:t>
            </a:fld>
            <a:endParaRPr lang="en-US"/>
          </a:p>
        </p:txBody>
      </p:sp>
    </p:spTree>
    <p:extLst>
      <p:ext uri="{BB962C8B-B14F-4D97-AF65-F5344CB8AC3E}">
        <p14:creationId xmlns:p14="http://schemas.microsoft.com/office/powerpoint/2010/main" val="14157105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16</a:t>
            </a:fld>
            <a:endParaRPr lang="en-US"/>
          </a:p>
        </p:txBody>
      </p:sp>
    </p:spTree>
    <p:extLst>
      <p:ext uri="{BB962C8B-B14F-4D97-AF65-F5344CB8AC3E}">
        <p14:creationId xmlns:p14="http://schemas.microsoft.com/office/powerpoint/2010/main" val="40022724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17</a:t>
            </a:fld>
            <a:endParaRPr lang="en-US"/>
          </a:p>
        </p:txBody>
      </p:sp>
    </p:spTree>
    <p:extLst>
      <p:ext uri="{BB962C8B-B14F-4D97-AF65-F5344CB8AC3E}">
        <p14:creationId xmlns:p14="http://schemas.microsoft.com/office/powerpoint/2010/main" val="3049509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18</a:t>
            </a:fld>
            <a:endParaRPr lang="en-US"/>
          </a:p>
        </p:txBody>
      </p:sp>
    </p:spTree>
    <p:extLst>
      <p:ext uri="{BB962C8B-B14F-4D97-AF65-F5344CB8AC3E}">
        <p14:creationId xmlns:p14="http://schemas.microsoft.com/office/powerpoint/2010/main" val="2227779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77709C1-A702-204C-ABE5-AD356984929A}" type="slidenum">
              <a:rPr lang="en-US" smtClean="0"/>
              <a:t>19</a:t>
            </a:fld>
            <a:endParaRPr lang="en-US"/>
          </a:p>
        </p:txBody>
      </p:sp>
    </p:spTree>
    <p:extLst>
      <p:ext uri="{BB962C8B-B14F-4D97-AF65-F5344CB8AC3E}">
        <p14:creationId xmlns:p14="http://schemas.microsoft.com/office/powerpoint/2010/main" val="28378982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4897228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983866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469874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6403522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5DB3CE-9D90-4F3D-B357-5D9F52D3E062}" type="datetimeFigureOut">
              <a:rPr lang="en-GB" smtClean="0"/>
              <a:t>19/04/2024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404166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5DB3CE-9D90-4F3D-B357-5D9F52D3E062}" type="datetimeFigureOut">
              <a:rPr lang="en-GB" smtClean="0"/>
              <a:t>19/04/2024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9317610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3CE-9D90-4F3D-B357-5D9F52D3E062}" type="datetimeFigureOut">
              <a:rPr lang="en-GB" smtClean="0"/>
              <a:t>19/04/2024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330561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68261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511501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0156327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2284467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040404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18255"/>
            <a:ext cx="10515600" cy="1325563"/>
          </a:xfrm>
        </p:spPr>
        <p:txBody>
          <a:bodyPr/>
          <a:lstStyle>
            <a:lvl1pPr>
              <a:defRPr>
                <a:solidFill>
                  <a:srgbClr val="FF3399"/>
                </a:solidFill>
              </a:defRPr>
            </a:lvl1pPr>
          </a:lstStyle>
          <a:p>
            <a:r>
              <a:rPr lang="en-US" dirty="0"/>
              <a:t>Click to edit Master title style</a:t>
            </a:r>
            <a:endParaRPr lang="en-GB"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
        <p:nvSpPr>
          <p:cNvPr id="8" name="Freeform 6">
            <a:extLst>
              <a:ext uri="{FF2B5EF4-FFF2-40B4-BE49-F238E27FC236}">
                <a16:creationId xmlns:a16="http://schemas.microsoft.com/office/drawing/2014/main" id="{E8B0D0A8-4622-80D2-79C9-B579D06CC712}"/>
              </a:ext>
            </a:extLst>
          </p:cNvPr>
          <p:cNvSpPr>
            <a:spLocks/>
          </p:cNvSpPr>
          <p:nvPr userDrawn="1"/>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9" name="Picture 8">
            <a:extLst>
              <a:ext uri="{FF2B5EF4-FFF2-40B4-BE49-F238E27FC236}">
                <a16:creationId xmlns:a16="http://schemas.microsoft.com/office/drawing/2014/main" id="{E518F328-07BB-1067-DC7D-545BAA3DA77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10" name="Picture 9">
            <a:extLst>
              <a:ext uri="{FF2B5EF4-FFF2-40B4-BE49-F238E27FC236}">
                <a16:creationId xmlns:a16="http://schemas.microsoft.com/office/drawing/2014/main" id="{EC994434-7F92-C55B-CC92-589777B44775}"/>
              </a:ext>
            </a:extLst>
          </p:cNvPr>
          <p:cNvPicPr>
            <a:picLocks noChangeAspect="1"/>
          </p:cNvPicPr>
          <p:nvPr userDrawn="1"/>
        </p:nvPicPr>
        <p:blipFill>
          <a:blip r:embed="rId3"/>
          <a:stretch>
            <a:fillRect/>
          </a:stretch>
        </p:blipFill>
        <p:spPr>
          <a:xfrm>
            <a:off x="281615" y="5945511"/>
            <a:ext cx="1396183" cy="545957"/>
          </a:xfrm>
          <a:prstGeom prst="rect">
            <a:avLst/>
          </a:prstGeom>
        </p:spPr>
      </p:pic>
      <p:pic>
        <p:nvPicPr>
          <p:cNvPr id="11" name="Picture 10">
            <a:extLst>
              <a:ext uri="{FF2B5EF4-FFF2-40B4-BE49-F238E27FC236}">
                <a16:creationId xmlns:a16="http://schemas.microsoft.com/office/drawing/2014/main" id="{5ADF9018-9C19-A891-3282-D89949F427EB}"/>
              </a:ext>
            </a:extLst>
          </p:cNvPr>
          <p:cNvPicPr>
            <a:picLocks noChangeAspect="1"/>
          </p:cNvPicPr>
          <p:nvPr userDrawn="1"/>
        </p:nvPicPr>
        <p:blipFill>
          <a:blip r:embed="rId4"/>
          <a:stretch>
            <a:fillRect/>
          </a:stretch>
        </p:blipFill>
        <p:spPr>
          <a:xfrm>
            <a:off x="8058115" y="5713696"/>
            <a:ext cx="2383060" cy="1144304"/>
          </a:xfrm>
          <a:prstGeom prst="rect">
            <a:avLst/>
          </a:prstGeom>
        </p:spPr>
      </p:pic>
      <p:pic>
        <p:nvPicPr>
          <p:cNvPr id="12" name="Picture 11">
            <a:extLst>
              <a:ext uri="{FF2B5EF4-FFF2-40B4-BE49-F238E27FC236}">
                <a16:creationId xmlns:a16="http://schemas.microsoft.com/office/drawing/2014/main" id="{1D1DC70F-25FE-DC96-DF3C-F5DB9195642B}"/>
              </a:ext>
            </a:extLst>
          </p:cNvPr>
          <p:cNvPicPr>
            <a:picLocks noChangeAspect="1"/>
          </p:cNvPicPr>
          <p:nvPr userDrawn="1"/>
        </p:nvPicPr>
        <p:blipFill>
          <a:blip r:embed="rId5"/>
          <a:stretch>
            <a:fillRect/>
          </a:stretch>
        </p:blipFill>
        <p:spPr>
          <a:xfrm flipH="1">
            <a:off x="5440842" y="5994147"/>
            <a:ext cx="2468194" cy="463491"/>
          </a:xfrm>
          <a:prstGeom prst="rect">
            <a:avLst/>
          </a:prstGeom>
        </p:spPr>
      </p:pic>
      <p:pic>
        <p:nvPicPr>
          <p:cNvPr id="13" name="Picture 12">
            <a:extLst>
              <a:ext uri="{FF2B5EF4-FFF2-40B4-BE49-F238E27FC236}">
                <a16:creationId xmlns:a16="http://schemas.microsoft.com/office/drawing/2014/main" id="{159BDC1E-302E-6788-2CF6-E9028213543D}"/>
              </a:ext>
            </a:extLst>
          </p:cNvPr>
          <p:cNvPicPr>
            <a:picLocks noChangeAspect="1"/>
          </p:cNvPicPr>
          <p:nvPr userDrawn="1"/>
        </p:nvPicPr>
        <p:blipFill>
          <a:blip r:embed="rId6"/>
          <a:stretch>
            <a:fillRect/>
          </a:stretch>
        </p:blipFill>
        <p:spPr>
          <a:xfrm>
            <a:off x="1959412" y="5793421"/>
            <a:ext cx="1522019" cy="763411"/>
          </a:xfrm>
          <a:prstGeom prst="rect">
            <a:avLst/>
          </a:prstGeom>
        </p:spPr>
      </p:pic>
      <p:pic>
        <p:nvPicPr>
          <p:cNvPr id="14" name="Picture 13">
            <a:extLst>
              <a:ext uri="{FF2B5EF4-FFF2-40B4-BE49-F238E27FC236}">
                <a16:creationId xmlns:a16="http://schemas.microsoft.com/office/drawing/2014/main" id="{B8A59396-0082-A553-1729-BD09D56ABB40}"/>
              </a:ext>
            </a:extLst>
          </p:cNvPr>
          <p:cNvPicPr>
            <a:picLocks noChangeAspect="1"/>
          </p:cNvPicPr>
          <p:nvPr userDrawn="1"/>
        </p:nvPicPr>
        <p:blipFill>
          <a:blip r:embed="rId7"/>
          <a:stretch>
            <a:fillRect/>
          </a:stretch>
        </p:blipFill>
        <p:spPr>
          <a:xfrm>
            <a:off x="3763045" y="5873310"/>
            <a:ext cx="1331640" cy="556318"/>
          </a:xfrm>
          <a:prstGeom prst="rect">
            <a:avLst/>
          </a:prstGeom>
        </p:spPr>
      </p:pic>
    </p:spTree>
    <p:extLst>
      <p:ext uri="{BB962C8B-B14F-4D97-AF65-F5344CB8AC3E}">
        <p14:creationId xmlns:p14="http://schemas.microsoft.com/office/powerpoint/2010/main" val="32715436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2688915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62824846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55DB3CE-9D90-4F3D-B357-5D9F52D3E062}" type="datetimeFigureOut">
              <a:rPr lang="en-GB" smtClean="0"/>
              <a:t>19/04/2024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0443341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55DB3CE-9D90-4F3D-B357-5D9F52D3E062}" type="datetimeFigureOut">
              <a:rPr lang="en-GB" smtClean="0"/>
              <a:t>19/04/2024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18203607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55DB3CE-9D90-4F3D-B357-5D9F52D3E062}" type="datetimeFigureOut">
              <a:rPr lang="en-GB" smtClean="0"/>
              <a:t>19/04/2024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3710294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35777225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55DB3CE-9D90-4F3D-B357-5D9F52D3E062}" type="datetimeFigureOut">
              <a:rPr lang="en-GB" smtClean="0"/>
              <a:t>19/04/2024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51328001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35992992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55DB3CE-9D90-4F3D-B357-5D9F52D3E062}" type="datetimeFigureOut">
              <a:rPr lang="en-GB" smtClean="0"/>
              <a:t>19/04/2024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9F1BA10-9E0F-42FC-93E6-EE16E8AC8701}" type="slidenum">
              <a:rPr lang="en-GB" smtClean="0"/>
              <a:t>‹#›</a:t>
            </a:fld>
            <a:endParaRPr lang="en-GB"/>
          </a:p>
        </p:txBody>
      </p:sp>
    </p:spTree>
    <p:extLst>
      <p:ext uri="{BB962C8B-B14F-4D97-AF65-F5344CB8AC3E}">
        <p14:creationId xmlns:p14="http://schemas.microsoft.com/office/powerpoint/2010/main" val="21238115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png"/><Relationship Id="rId18" Type="http://schemas.openxmlformats.org/officeDocument/2006/relationships/image" Target="../media/image6.pn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17" Type="http://schemas.openxmlformats.org/officeDocument/2006/relationships/image" Target="../media/image5.png"/><Relationship Id="rId2" Type="http://schemas.openxmlformats.org/officeDocument/2006/relationships/slideLayout" Target="../slideLayouts/slideLayout13.xml"/><Relationship Id="rId16" Type="http://schemas.openxmlformats.org/officeDocument/2006/relationships/image" Target="../media/image4.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3.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5">
                    <a:lumMod val="50000"/>
                  </a:schemeClr>
                </a:solidFill>
              </a:defRPr>
            </a:lvl1pPr>
          </a:lstStyle>
          <a:p>
            <a:fld id="{F55DB3CE-9D90-4F3D-B357-5D9F52D3E062}" type="datetimeFigureOut">
              <a:rPr lang="en-GB" smtClean="0"/>
              <a:pPr/>
              <a:t>19/04/2024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5">
                    <a:lumMod val="50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5">
                    <a:lumMod val="50000"/>
                  </a:schemeClr>
                </a:solidFill>
              </a:defRPr>
            </a:lvl1pPr>
          </a:lstStyle>
          <a:p>
            <a:fld id="{89F1BA10-9E0F-42FC-93E6-EE16E8AC8701}" type="slidenum">
              <a:rPr lang="en-GB" smtClean="0"/>
              <a:pPr/>
              <a:t>‹#›</a:t>
            </a:fld>
            <a:endParaRPr lang="en-GB"/>
          </a:p>
        </p:txBody>
      </p:sp>
    </p:spTree>
    <p:extLst>
      <p:ext uri="{BB962C8B-B14F-4D97-AF65-F5344CB8AC3E}">
        <p14:creationId xmlns:p14="http://schemas.microsoft.com/office/powerpoint/2010/main" val="11037951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accent5">
              <a:lumMod val="5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5">
              <a:lumMod val="5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5">
              <a:lumMod val="5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5">
              <a:lumMod val="5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5">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55DB3CE-9D90-4F3D-B357-5D9F52D3E062}" type="datetimeFigureOut">
              <a:rPr lang="en-GB" smtClean="0"/>
              <a:t>19/04/2024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F1BA10-9E0F-42FC-93E6-EE16E8AC8701}" type="slidenum">
              <a:rPr lang="en-GB" smtClean="0"/>
              <a:t>‹#›</a:t>
            </a:fld>
            <a:endParaRPr lang="en-GB"/>
          </a:p>
        </p:txBody>
      </p:sp>
      <p:sp>
        <p:nvSpPr>
          <p:cNvPr id="7" name="Content Placeholder 2">
            <a:extLst>
              <a:ext uri="{FF2B5EF4-FFF2-40B4-BE49-F238E27FC236}">
                <a16:creationId xmlns:a16="http://schemas.microsoft.com/office/drawing/2014/main" id="{467B6089-259C-3F1B-1444-41FD701B1166}"/>
              </a:ext>
            </a:extLst>
          </p:cNvPr>
          <p:cNvSpPr txBox="1">
            <a:spLocks/>
          </p:cNvSpPr>
          <p:nvPr userDrawn="1"/>
        </p:nvSpPr>
        <p:spPr>
          <a:xfrm>
            <a:off x="1" y="566530"/>
            <a:ext cx="10623478" cy="543768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endParaRPr lang="en-GB" sz="3200">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sz="3200">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sz="3200" dirty="0">
              <a:latin typeface="Arial" panose="020B0604020202020204" pitchFamily="34" charset="0"/>
              <a:cs typeface="Arial" panose="020B0604020202020204" pitchFamily="34" charset="0"/>
            </a:endParaRPr>
          </a:p>
        </p:txBody>
      </p:sp>
      <p:sp>
        <p:nvSpPr>
          <p:cNvPr id="8" name="Freeform 6">
            <a:extLst>
              <a:ext uri="{FF2B5EF4-FFF2-40B4-BE49-F238E27FC236}">
                <a16:creationId xmlns:a16="http://schemas.microsoft.com/office/drawing/2014/main" id="{A15771BC-AA1B-9554-1F29-A76A4BF1DC87}"/>
              </a:ext>
            </a:extLst>
          </p:cNvPr>
          <p:cNvSpPr>
            <a:spLocks/>
          </p:cNvSpPr>
          <p:nvPr userDrawn="1"/>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9" name="Picture 8">
            <a:extLst>
              <a:ext uri="{FF2B5EF4-FFF2-40B4-BE49-F238E27FC236}">
                <a16:creationId xmlns:a16="http://schemas.microsoft.com/office/drawing/2014/main" id="{ACE3E565-DF8E-DBF5-BCE8-90E2C2892F51}"/>
              </a:ext>
            </a:extLst>
          </p:cNvPr>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10" name="Picture 9">
            <a:extLst>
              <a:ext uri="{FF2B5EF4-FFF2-40B4-BE49-F238E27FC236}">
                <a16:creationId xmlns:a16="http://schemas.microsoft.com/office/drawing/2014/main" id="{A4FA2C24-820F-8160-8FB8-8244E76C8E95}"/>
              </a:ext>
            </a:extLst>
          </p:cNvPr>
          <p:cNvPicPr>
            <a:picLocks noChangeAspect="1"/>
          </p:cNvPicPr>
          <p:nvPr userDrawn="1"/>
        </p:nvPicPr>
        <p:blipFill>
          <a:blip r:embed="rId14"/>
          <a:stretch>
            <a:fillRect/>
          </a:stretch>
        </p:blipFill>
        <p:spPr>
          <a:xfrm>
            <a:off x="281615" y="5945511"/>
            <a:ext cx="1396183" cy="545957"/>
          </a:xfrm>
          <a:prstGeom prst="rect">
            <a:avLst/>
          </a:prstGeom>
        </p:spPr>
      </p:pic>
      <p:pic>
        <p:nvPicPr>
          <p:cNvPr id="11" name="Picture 10">
            <a:extLst>
              <a:ext uri="{FF2B5EF4-FFF2-40B4-BE49-F238E27FC236}">
                <a16:creationId xmlns:a16="http://schemas.microsoft.com/office/drawing/2014/main" id="{6DB30786-3DFD-6F8A-B7B6-EB29D8374E30}"/>
              </a:ext>
            </a:extLst>
          </p:cNvPr>
          <p:cNvPicPr>
            <a:picLocks noChangeAspect="1"/>
          </p:cNvPicPr>
          <p:nvPr userDrawn="1"/>
        </p:nvPicPr>
        <p:blipFill>
          <a:blip r:embed="rId15"/>
          <a:stretch>
            <a:fillRect/>
          </a:stretch>
        </p:blipFill>
        <p:spPr>
          <a:xfrm>
            <a:off x="8058115" y="5713696"/>
            <a:ext cx="2383060" cy="1144304"/>
          </a:xfrm>
          <a:prstGeom prst="rect">
            <a:avLst/>
          </a:prstGeom>
        </p:spPr>
      </p:pic>
      <p:pic>
        <p:nvPicPr>
          <p:cNvPr id="12" name="Picture 11">
            <a:extLst>
              <a:ext uri="{FF2B5EF4-FFF2-40B4-BE49-F238E27FC236}">
                <a16:creationId xmlns:a16="http://schemas.microsoft.com/office/drawing/2014/main" id="{E3F791DD-2BC8-5445-1C18-BEDC29214E9B}"/>
              </a:ext>
            </a:extLst>
          </p:cNvPr>
          <p:cNvPicPr>
            <a:picLocks noChangeAspect="1"/>
          </p:cNvPicPr>
          <p:nvPr userDrawn="1"/>
        </p:nvPicPr>
        <p:blipFill>
          <a:blip r:embed="rId16"/>
          <a:stretch>
            <a:fillRect/>
          </a:stretch>
        </p:blipFill>
        <p:spPr>
          <a:xfrm flipH="1">
            <a:off x="5440842" y="5994147"/>
            <a:ext cx="2468194" cy="463491"/>
          </a:xfrm>
          <a:prstGeom prst="rect">
            <a:avLst/>
          </a:prstGeom>
        </p:spPr>
      </p:pic>
      <p:pic>
        <p:nvPicPr>
          <p:cNvPr id="13" name="Picture 12">
            <a:extLst>
              <a:ext uri="{FF2B5EF4-FFF2-40B4-BE49-F238E27FC236}">
                <a16:creationId xmlns:a16="http://schemas.microsoft.com/office/drawing/2014/main" id="{1307909E-5115-2018-C02A-E0937215AC6D}"/>
              </a:ext>
            </a:extLst>
          </p:cNvPr>
          <p:cNvPicPr>
            <a:picLocks noChangeAspect="1"/>
          </p:cNvPicPr>
          <p:nvPr userDrawn="1"/>
        </p:nvPicPr>
        <p:blipFill>
          <a:blip r:embed="rId17"/>
          <a:stretch>
            <a:fillRect/>
          </a:stretch>
        </p:blipFill>
        <p:spPr>
          <a:xfrm>
            <a:off x="1959412" y="5793421"/>
            <a:ext cx="1522019" cy="763411"/>
          </a:xfrm>
          <a:prstGeom prst="rect">
            <a:avLst/>
          </a:prstGeom>
        </p:spPr>
      </p:pic>
      <p:pic>
        <p:nvPicPr>
          <p:cNvPr id="14" name="Picture 13">
            <a:extLst>
              <a:ext uri="{FF2B5EF4-FFF2-40B4-BE49-F238E27FC236}">
                <a16:creationId xmlns:a16="http://schemas.microsoft.com/office/drawing/2014/main" id="{25DB9CA3-5091-8FC0-0E6E-FC40246C8E60}"/>
              </a:ext>
            </a:extLst>
          </p:cNvPr>
          <p:cNvPicPr>
            <a:picLocks noChangeAspect="1"/>
          </p:cNvPicPr>
          <p:nvPr userDrawn="1"/>
        </p:nvPicPr>
        <p:blipFill>
          <a:blip r:embed="rId18"/>
          <a:stretch>
            <a:fillRect/>
          </a:stretch>
        </p:blipFill>
        <p:spPr>
          <a:xfrm>
            <a:off x="3763045" y="5873310"/>
            <a:ext cx="1331640" cy="556318"/>
          </a:xfrm>
          <a:prstGeom prst="rect">
            <a:avLst/>
          </a:prstGeom>
        </p:spPr>
      </p:pic>
    </p:spTree>
    <p:extLst>
      <p:ext uri="{BB962C8B-B14F-4D97-AF65-F5344CB8AC3E}">
        <p14:creationId xmlns:p14="http://schemas.microsoft.com/office/powerpoint/2010/main" val="36172637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pn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3.png"/></Relationships>
</file>

<file path=ppt/slides/_rels/slide3.xml.rels><?xml version="1.0" encoding="UTF-8" standalone="yes"?>
<Relationships xmlns="http://schemas.openxmlformats.org/package/2006/relationships"><Relationship Id="rId8" Type="http://schemas.microsoft.com/office/2017/06/relationships/model3d" Target="../media/model3d1.glb"/><Relationship Id="rId13" Type="http://schemas.openxmlformats.org/officeDocument/2006/relationships/image" Target="../media/image9.png"/><Relationship Id="rId1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9.png"/><Relationship Id="rId17" Type="http://schemas.microsoft.com/office/2017/06/relationships/model3d" Target="../media/model3d4.glb"/><Relationship Id="rId2" Type="http://schemas.openxmlformats.org/officeDocument/2006/relationships/image" Target="../media/image1.png"/><Relationship Id="rId16" Type="http://schemas.openxmlformats.org/officeDocument/2006/relationships/image" Target="../media/image10.png"/><Relationship Id="rId20"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17/06/relationships/model3d" Target="../media/model3d2.glb"/><Relationship Id="rId5" Type="http://schemas.openxmlformats.org/officeDocument/2006/relationships/image" Target="../media/image4.png"/><Relationship Id="rId15" Type="http://schemas.openxmlformats.org/officeDocument/2006/relationships/image" Target="../media/image10.png"/><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microsoft.com/office/2017/06/relationships/model3d" Target="../media/model3d3.glb"/></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9.png"/><Relationship Id="rId3" Type="http://schemas.openxmlformats.org/officeDocument/2006/relationships/image" Target="../media/image1.png"/><Relationship Id="rId7" Type="http://schemas.openxmlformats.org/officeDocument/2006/relationships/image" Target="../media/image5.png"/><Relationship Id="rId12"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17.png"/><Relationship Id="rId5" Type="http://schemas.openxmlformats.org/officeDocument/2006/relationships/image" Target="../media/image3.png"/><Relationship Id="rId10" Type="http://schemas.openxmlformats.org/officeDocument/2006/relationships/image" Target="../media/image16.png"/><Relationship Id="rId4" Type="http://schemas.openxmlformats.org/officeDocument/2006/relationships/image" Target="../media/image2.png"/><Relationship Id="rId9" Type="http://schemas.openxmlformats.org/officeDocument/2006/relationships/hyperlink" Target="https://www.surreylocaloffer.org.uk/practitioners/resources/ordinarily-available-provision#panel-5" TargetMode="External"/><Relationship Id="rId14" Type="http://schemas.openxmlformats.org/officeDocument/2006/relationships/hyperlink" Target="https://freepngimg.com/png/15509-click-download-png" TargetMode="Externa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22.png"/><Relationship Id="rId4" Type="http://schemas.openxmlformats.org/officeDocument/2006/relationships/image" Target="../media/image2.png"/><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hyperlink" Target="https://www.surreylocaloffer.org.uk/education-and-training/autism-outreach" TargetMode="External"/><Relationship Id="rId18" Type="http://schemas.openxmlformats.org/officeDocument/2006/relationships/hyperlink" Target="https://www.mindworks-surrey.org/" TargetMode="External"/><Relationship Id="rId3" Type="http://schemas.openxmlformats.org/officeDocument/2006/relationships/image" Target="../media/image1.png"/><Relationship Id="rId21" Type="http://schemas.openxmlformats.org/officeDocument/2006/relationships/hyperlink" Target="https://childrenshealthsurrey.nhs.uk/services/occupational-therapy" TargetMode="External"/><Relationship Id="rId7" Type="http://schemas.openxmlformats.org/officeDocument/2006/relationships/image" Target="../media/image5.png"/><Relationship Id="rId12" Type="http://schemas.openxmlformats.org/officeDocument/2006/relationships/hyperlink" Target="https://www.surreycc.gov.uk/schools-and-learning/schools/at-school/extra-support-for-your-child/speech-and-language" TargetMode="External"/><Relationship Id="rId17" Type="http://schemas.openxmlformats.org/officeDocument/2006/relationships/hyperlink" Target="https://www.surreyonlineschool.co.uk/" TargetMode="External"/><Relationship Id="rId2" Type="http://schemas.openxmlformats.org/officeDocument/2006/relationships/notesSlide" Target="../notesSlides/notesSlide8.xml"/><Relationship Id="rId16" Type="http://schemas.openxmlformats.org/officeDocument/2006/relationships/hyperlink" Target="https://www.access2education.co.uk/" TargetMode="External"/><Relationship Id="rId20" Type="http://schemas.openxmlformats.org/officeDocument/2006/relationships/hyperlink" Target="https://www.surreycc.gov.uk/schools-and-learning/schools/at-school/extra-support-for-your-child/physical-and-sensory-pss-support-service" TargetMode="External"/><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hyperlink" Target="https://surreyeducationservices.surreycc.gov.uk/Services/3656" TargetMode="External"/><Relationship Id="rId24" Type="http://schemas.openxmlformats.org/officeDocument/2006/relationships/hyperlink" Target="https://surreyeducationservices.surreycc.gov.uk/Article/114632#:~:text=Please%20contact%20the%20Advice%20line,nhs.uk%20for%20further%20information." TargetMode="External"/><Relationship Id="rId5" Type="http://schemas.openxmlformats.org/officeDocument/2006/relationships/image" Target="../media/image3.png"/><Relationship Id="rId15" Type="http://schemas.openxmlformats.org/officeDocument/2006/relationships/hyperlink" Target="https://surreyeducationservices.surreycc.gov.uk/Services/3663" TargetMode="External"/><Relationship Id="rId23" Type="http://schemas.openxmlformats.org/officeDocument/2006/relationships/hyperlink" Target="https://www.surreycc.gov.uk/children/support-and-advice/children-with-disabilities" TargetMode="External"/><Relationship Id="rId10" Type="http://schemas.openxmlformats.org/officeDocument/2006/relationships/image" Target="../media/image24.png"/><Relationship Id="rId19" Type="http://schemas.openxmlformats.org/officeDocument/2006/relationships/hyperlink" Target="https://www.surreycc.gov.uk/children/social-care/svs" TargetMode="External"/><Relationship Id="rId4" Type="http://schemas.openxmlformats.org/officeDocument/2006/relationships/image" Target="../media/image2.png"/><Relationship Id="rId9" Type="http://schemas.openxmlformats.org/officeDocument/2006/relationships/image" Target="../media/image23.png"/><Relationship Id="rId14" Type="http://schemas.openxmlformats.org/officeDocument/2006/relationships/hyperlink" Target="https://www.surreycc.gov.uk/schools-and-learning/schools/at-school/extra-support-for-your-child/rema" TargetMode="External"/><Relationship Id="rId22" Type="http://schemas.openxmlformats.org/officeDocument/2006/relationships/hyperlink" Target="https://www.childrenshealthsurrey.nhs.uk/services/physiotherapy-include-orthotics" TargetMode="External"/></Relationships>
</file>

<file path=ppt/slides/_rels/slide14.xml.rels><?xml version="1.0" encoding="UTF-8" standalone="yes"?>
<Relationships xmlns="http://schemas.openxmlformats.org/package/2006/relationships"><Relationship Id="rId8" Type="http://schemas.microsoft.com/office/2017/06/relationships/model3d" Target="../media/model3d1.glb"/><Relationship Id="rId13" Type="http://schemas.openxmlformats.org/officeDocument/2006/relationships/image" Target="../media/image25.png"/><Relationship Id="rId1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25.png"/><Relationship Id="rId17" Type="http://schemas.microsoft.com/office/2017/06/relationships/model3d" Target="../media/model3d4.glb"/><Relationship Id="rId2" Type="http://schemas.openxmlformats.org/officeDocument/2006/relationships/image" Target="../media/image1.png"/><Relationship Id="rId16" Type="http://schemas.openxmlformats.org/officeDocument/2006/relationships/image" Target="../media/image10.png"/><Relationship Id="rId20"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17/06/relationships/model3d" Target="../media/model3d2.glb"/><Relationship Id="rId5" Type="http://schemas.openxmlformats.org/officeDocument/2006/relationships/image" Target="../media/image4.png"/><Relationship Id="rId15" Type="http://schemas.openxmlformats.org/officeDocument/2006/relationships/image" Target="../media/image10.png"/><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microsoft.com/office/2017/06/relationships/model3d" Target="../media/model3d3.glb"/></Relationships>
</file>

<file path=ppt/slides/_rels/slide15.xml.rels><?xml version="1.0" encoding="UTF-8" standalone="yes"?>
<Relationships xmlns="http://schemas.openxmlformats.org/package/2006/relationships"><Relationship Id="rId8" Type="http://schemas.microsoft.com/office/2017/06/relationships/model3d" Target="../media/model3d1.glb"/><Relationship Id="rId13" Type="http://schemas.openxmlformats.org/officeDocument/2006/relationships/image" Target="../media/image25.png"/><Relationship Id="rId1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25.png"/><Relationship Id="rId17" Type="http://schemas.microsoft.com/office/2017/06/relationships/model3d" Target="../media/model3d4.glb"/><Relationship Id="rId2" Type="http://schemas.openxmlformats.org/officeDocument/2006/relationships/image" Target="../media/image1.png"/><Relationship Id="rId16" Type="http://schemas.openxmlformats.org/officeDocument/2006/relationships/image" Target="../media/image10.png"/><Relationship Id="rId20"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17/06/relationships/model3d" Target="../media/model3d2.glb"/><Relationship Id="rId5" Type="http://schemas.openxmlformats.org/officeDocument/2006/relationships/image" Target="../media/image4.png"/><Relationship Id="rId15" Type="http://schemas.openxmlformats.org/officeDocument/2006/relationships/image" Target="../media/image10.png"/><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microsoft.com/office/2017/06/relationships/model3d" Target="../media/model3d3.glb"/></Relationships>
</file>

<file path=ppt/slides/_rels/slide1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5.png"/><Relationship Id="rId18" Type="http://schemas.microsoft.com/office/2017/06/relationships/model3d" Target="../media/model3d4.glb"/><Relationship Id="rId3" Type="http://schemas.openxmlformats.org/officeDocument/2006/relationships/image" Target="../media/image1.png"/><Relationship Id="rId21" Type="http://schemas.openxmlformats.org/officeDocument/2006/relationships/image" Target="../media/image12.jpeg"/><Relationship Id="rId7" Type="http://schemas.openxmlformats.org/officeDocument/2006/relationships/image" Target="../media/image5.png"/><Relationship Id="rId12" Type="http://schemas.microsoft.com/office/2017/06/relationships/model3d" Target="../media/model3d2.glb"/><Relationship Id="rId17" Type="http://schemas.openxmlformats.org/officeDocument/2006/relationships/image" Target="../media/image10.png"/><Relationship Id="rId2" Type="http://schemas.openxmlformats.org/officeDocument/2006/relationships/notesSlide" Target="../notesSlides/notesSlide9.xml"/><Relationship Id="rId16" Type="http://schemas.openxmlformats.org/officeDocument/2006/relationships/image" Target="../media/image10.png"/><Relationship Id="rId20"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5" Type="http://schemas.microsoft.com/office/2017/06/relationships/model3d" Target="../media/model3d3.glb"/><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2.png"/><Relationship Id="rId9" Type="http://schemas.microsoft.com/office/2017/06/relationships/model3d" Target="../media/model3d1.glb"/><Relationship Id="rId14" Type="http://schemas.openxmlformats.org/officeDocument/2006/relationships/image" Target="../media/image25.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7.png"/><Relationship Id="rId18" Type="http://schemas.microsoft.com/office/2017/06/relationships/model3d" Target="../media/model3d4.glb"/><Relationship Id="rId3" Type="http://schemas.openxmlformats.org/officeDocument/2006/relationships/image" Target="../media/image1.png"/><Relationship Id="rId21" Type="http://schemas.openxmlformats.org/officeDocument/2006/relationships/image" Target="../media/image12.jpeg"/><Relationship Id="rId7" Type="http://schemas.openxmlformats.org/officeDocument/2006/relationships/image" Target="../media/image5.png"/><Relationship Id="rId12" Type="http://schemas.microsoft.com/office/2017/06/relationships/model3d" Target="../media/model3d2.glb"/><Relationship Id="rId17" Type="http://schemas.openxmlformats.org/officeDocument/2006/relationships/image" Target="../media/image28.png"/><Relationship Id="rId2" Type="http://schemas.openxmlformats.org/officeDocument/2006/relationships/notesSlide" Target="../notesSlides/notesSlide10.xml"/><Relationship Id="rId16" Type="http://schemas.openxmlformats.org/officeDocument/2006/relationships/image" Target="../media/image28.png"/><Relationship Id="rId20" Type="http://schemas.openxmlformats.org/officeDocument/2006/relationships/image" Target="../media/image29.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26.png"/><Relationship Id="rId5" Type="http://schemas.openxmlformats.org/officeDocument/2006/relationships/image" Target="../media/image3.png"/><Relationship Id="rId15" Type="http://schemas.microsoft.com/office/2017/06/relationships/model3d" Target="../media/model3d3.glb"/><Relationship Id="rId10" Type="http://schemas.openxmlformats.org/officeDocument/2006/relationships/image" Target="../media/image26.png"/><Relationship Id="rId19" Type="http://schemas.openxmlformats.org/officeDocument/2006/relationships/image" Target="../media/image29.png"/><Relationship Id="rId4" Type="http://schemas.openxmlformats.org/officeDocument/2006/relationships/image" Target="../media/image2.png"/><Relationship Id="rId9" Type="http://schemas.microsoft.com/office/2017/06/relationships/model3d" Target="../media/model3d1.glb"/><Relationship Id="rId14" Type="http://schemas.openxmlformats.org/officeDocument/2006/relationships/image" Target="../media/image27.png"/></Relationships>
</file>

<file path=ppt/slides/_rels/slide18.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5.png"/><Relationship Id="rId18" Type="http://schemas.microsoft.com/office/2017/06/relationships/model3d" Target="../media/model3d4.glb"/><Relationship Id="rId3" Type="http://schemas.openxmlformats.org/officeDocument/2006/relationships/image" Target="../media/image1.png"/><Relationship Id="rId21" Type="http://schemas.openxmlformats.org/officeDocument/2006/relationships/image" Target="../media/image12.jpeg"/><Relationship Id="rId7" Type="http://schemas.openxmlformats.org/officeDocument/2006/relationships/image" Target="../media/image5.png"/><Relationship Id="rId12" Type="http://schemas.microsoft.com/office/2017/06/relationships/model3d" Target="../media/model3d2.glb"/><Relationship Id="rId17" Type="http://schemas.openxmlformats.org/officeDocument/2006/relationships/image" Target="../media/image10.png"/><Relationship Id="rId2" Type="http://schemas.openxmlformats.org/officeDocument/2006/relationships/notesSlide" Target="../notesSlides/notesSlide11.xml"/><Relationship Id="rId16" Type="http://schemas.openxmlformats.org/officeDocument/2006/relationships/image" Target="../media/image10.png"/><Relationship Id="rId20"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5" Type="http://schemas.microsoft.com/office/2017/06/relationships/model3d" Target="../media/model3d3.glb"/><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2.png"/><Relationship Id="rId9" Type="http://schemas.microsoft.com/office/2017/06/relationships/model3d" Target="../media/model3d1.glb"/><Relationship Id="rId14" Type="http://schemas.openxmlformats.org/officeDocument/2006/relationships/image" Target="../media/image25.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25.png"/><Relationship Id="rId18" Type="http://schemas.microsoft.com/office/2017/06/relationships/model3d" Target="../media/model3d4.glb"/><Relationship Id="rId3" Type="http://schemas.openxmlformats.org/officeDocument/2006/relationships/image" Target="../media/image1.png"/><Relationship Id="rId21" Type="http://schemas.openxmlformats.org/officeDocument/2006/relationships/image" Target="../media/image12.jpeg"/><Relationship Id="rId7" Type="http://schemas.openxmlformats.org/officeDocument/2006/relationships/image" Target="../media/image5.png"/><Relationship Id="rId12" Type="http://schemas.microsoft.com/office/2017/06/relationships/model3d" Target="../media/model3d2.glb"/><Relationship Id="rId17" Type="http://schemas.openxmlformats.org/officeDocument/2006/relationships/image" Target="../media/image10.png"/><Relationship Id="rId2" Type="http://schemas.openxmlformats.org/officeDocument/2006/relationships/notesSlide" Target="../notesSlides/notesSlide12.xml"/><Relationship Id="rId16" Type="http://schemas.openxmlformats.org/officeDocument/2006/relationships/image" Target="../media/image10.png"/><Relationship Id="rId20"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4.png"/><Relationship Id="rId11" Type="http://schemas.openxmlformats.org/officeDocument/2006/relationships/image" Target="../media/image8.png"/><Relationship Id="rId5" Type="http://schemas.openxmlformats.org/officeDocument/2006/relationships/image" Target="../media/image3.png"/><Relationship Id="rId15" Type="http://schemas.microsoft.com/office/2017/06/relationships/model3d" Target="../media/model3d3.glb"/><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2.png"/><Relationship Id="rId9" Type="http://schemas.microsoft.com/office/2017/06/relationships/model3d" Target="../media/model3d1.glb"/><Relationship Id="rId14" Type="http://schemas.openxmlformats.org/officeDocument/2006/relationships/image" Target="../media/image25.png"/></Relationships>
</file>

<file path=ppt/slides/_rels/slide20.xml.rels><?xml version="1.0" encoding="UTF-8" standalone="yes"?>
<Relationships xmlns="http://schemas.openxmlformats.org/package/2006/relationships"><Relationship Id="rId8" Type="http://schemas.microsoft.com/office/2017/06/relationships/model3d" Target="../media/model3d1.glb"/><Relationship Id="rId13" Type="http://schemas.openxmlformats.org/officeDocument/2006/relationships/image" Target="../media/image25.png"/><Relationship Id="rId18" Type="http://schemas.openxmlformats.org/officeDocument/2006/relationships/image" Target="../media/image11.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25.png"/><Relationship Id="rId17" Type="http://schemas.microsoft.com/office/2017/06/relationships/model3d" Target="../media/model3d4.glb"/><Relationship Id="rId2" Type="http://schemas.openxmlformats.org/officeDocument/2006/relationships/image" Target="../media/image1.png"/><Relationship Id="rId16" Type="http://schemas.openxmlformats.org/officeDocument/2006/relationships/image" Target="../media/image10.png"/><Relationship Id="rId20"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5.png"/><Relationship Id="rId11" Type="http://schemas.microsoft.com/office/2017/06/relationships/model3d" Target="../media/model3d2.glb"/><Relationship Id="rId5" Type="http://schemas.openxmlformats.org/officeDocument/2006/relationships/image" Target="../media/image4.png"/><Relationship Id="rId15" Type="http://schemas.openxmlformats.org/officeDocument/2006/relationships/image" Target="../media/image10.png"/><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3.png"/><Relationship Id="rId9" Type="http://schemas.openxmlformats.org/officeDocument/2006/relationships/image" Target="../media/image8.png"/><Relationship Id="rId14" Type="http://schemas.microsoft.com/office/2017/06/relationships/model3d" Target="../media/model3d3.glb"/></Relationships>
</file>

<file path=ppt/slides/_rels/slide21.xml.rels><?xml version="1.0" encoding="UTF-8" standalone="yes"?>
<Relationships xmlns="http://schemas.openxmlformats.org/package/2006/relationships"><Relationship Id="rId8" Type="http://schemas.microsoft.com/office/2017/06/relationships/model3d" Target="../media/model3d3.glb"/><Relationship Id="rId13" Type="http://schemas.openxmlformats.org/officeDocument/2006/relationships/image" Target="../media/image11.png"/><Relationship Id="rId18" Type="http://schemas.openxmlformats.org/officeDocument/2006/relationships/image" Target="../media/image5.png"/><Relationship Id="rId3" Type="http://schemas.openxmlformats.org/officeDocument/2006/relationships/image" Target="../media/image8.png"/><Relationship Id="rId7" Type="http://schemas.openxmlformats.org/officeDocument/2006/relationships/image" Target="../media/image25.png"/><Relationship Id="rId12" Type="http://schemas.openxmlformats.org/officeDocument/2006/relationships/image" Target="../media/image11.png"/><Relationship Id="rId17" Type="http://schemas.openxmlformats.org/officeDocument/2006/relationships/image" Target="../media/image4.png"/><Relationship Id="rId2" Type="http://schemas.microsoft.com/office/2017/06/relationships/model3d" Target="../media/model3d1.glb"/><Relationship Id="rId16" Type="http://schemas.openxmlformats.org/officeDocument/2006/relationships/image" Target="../media/image3.png"/><Relationship Id="rId20" Type="http://schemas.openxmlformats.org/officeDocument/2006/relationships/image" Target="../media/image12.jpeg"/><Relationship Id="rId1" Type="http://schemas.openxmlformats.org/officeDocument/2006/relationships/slideLayout" Target="../slideLayouts/slideLayout2.xml"/><Relationship Id="rId6" Type="http://schemas.openxmlformats.org/officeDocument/2006/relationships/image" Target="../media/image25.png"/><Relationship Id="rId11" Type="http://schemas.microsoft.com/office/2017/06/relationships/model3d" Target="../media/model3d4.glb"/><Relationship Id="rId5" Type="http://schemas.microsoft.com/office/2017/06/relationships/model3d" Target="../media/model3d2.glb"/><Relationship Id="rId15" Type="http://schemas.openxmlformats.org/officeDocument/2006/relationships/image" Target="../media/image2.png"/><Relationship Id="rId10" Type="http://schemas.openxmlformats.org/officeDocument/2006/relationships/image" Target="../media/image10.png"/><Relationship Id="rId19" Type="http://schemas.openxmlformats.org/officeDocument/2006/relationships/image" Target="../media/image6.png"/><Relationship Id="rId4" Type="http://schemas.openxmlformats.org/officeDocument/2006/relationships/image" Target="../media/image8.png"/><Relationship Id="rId9" Type="http://schemas.openxmlformats.org/officeDocument/2006/relationships/image" Target="../media/image10.png"/><Relationship Id="rId14"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25.png"/><Relationship Id="rId18" Type="http://schemas.microsoft.com/office/2017/06/relationships/model3d" Target="../media/model3d4.glb"/><Relationship Id="rId3" Type="http://schemas.openxmlformats.org/officeDocument/2006/relationships/image" Target="../media/image2.png"/><Relationship Id="rId7" Type="http://schemas.openxmlformats.org/officeDocument/2006/relationships/image" Target="../media/image6.png"/><Relationship Id="rId12" Type="http://schemas.microsoft.com/office/2017/06/relationships/model3d" Target="../media/model3d2.glb"/><Relationship Id="rId17" Type="http://schemas.openxmlformats.org/officeDocument/2006/relationships/image" Target="../media/image10.png"/><Relationship Id="rId2" Type="http://schemas.openxmlformats.org/officeDocument/2006/relationships/image" Target="../media/image1.png"/><Relationship Id="rId16" Type="http://schemas.openxmlformats.org/officeDocument/2006/relationships/image" Target="../media/image10.png"/><Relationship Id="rId20"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image" Target="../media/image8.png"/><Relationship Id="rId5" Type="http://schemas.openxmlformats.org/officeDocument/2006/relationships/image" Target="../media/image4.png"/><Relationship Id="rId15" Type="http://schemas.microsoft.com/office/2017/06/relationships/model3d" Target="../media/model3d3.glb"/><Relationship Id="rId10" Type="http://schemas.openxmlformats.org/officeDocument/2006/relationships/image" Target="../media/image8.png"/><Relationship Id="rId19" Type="http://schemas.openxmlformats.org/officeDocument/2006/relationships/image" Target="../media/image11.png"/><Relationship Id="rId4" Type="http://schemas.openxmlformats.org/officeDocument/2006/relationships/image" Target="../media/image3.png"/><Relationship Id="rId9" Type="http://schemas.microsoft.com/office/2017/06/relationships/model3d" Target="../media/model3d1.glb"/><Relationship Id="rId14" Type="http://schemas.openxmlformats.org/officeDocument/2006/relationships/image" Target="../media/image25.png"/></Relationships>
</file>

<file path=ppt/slides/_rels/slide23.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hyperlink" Target="https://www.surreylocaloffer.org.uk/" TargetMode="External"/></Relationships>
</file>

<file path=ppt/slides/_rels/slide24.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8" Type="http://schemas.openxmlformats.org/officeDocument/2006/relationships/hyperlink" Target="https://www.surreylocaloffer.org.uk/" TargetMode="External"/><Relationship Id="rId13" Type="http://schemas.openxmlformats.org/officeDocument/2006/relationships/hyperlink" Target="https://www.youngminds.org.uk/media/2odjlktz/top-ten-tips-for-parents.pdf" TargetMode="External"/><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hyperlink" Target="https://www.gov.uk/government/publications/send-guide-for-parents-and-carers"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hyperlink" Target="https://childlawadvice.org.uk/information-pages/special-educational-needs/" TargetMode="External"/><Relationship Id="rId5" Type="http://schemas.openxmlformats.org/officeDocument/2006/relationships/image" Target="../media/image4.png"/><Relationship Id="rId10" Type="http://schemas.openxmlformats.org/officeDocument/2006/relationships/hyperlink" Target="https://www.sendadvicesurrey.org.uk/" TargetMode="External"/><Relationship Id="rId4" Type="http://schemas.openxmlformats.org/officeDocument/2006/relationships/image" Target="../media/image3.png"/><Relationship Id="rId9" Type="http://schemas.openxmlformats.org/officeDocument/2006/relationships/hyperlink" Target="https://www.surreylocaloffer.org.uk/practitioners/resources/ordinarily-available-provision#panel-6"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2D5FD-B381-6C9F-BF4F-ECA4312203C8}"/>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6E44385-181B-AEC9-ACF3-D17B3D06750E}"/>
              </a:ext>
            </a:extLst>
          </p:cNvPr>
          <p:cNvSpPr>
            <a:spLocks noGrp="1"/>
          </p:cNvSpPr>
          <p:nvPr>
            <p:ph idx="1"/>
          </p:nvPr>
        </p:nvSpPr>
        <p:spPr>
          <a:xfrm>
            <a:off x="755009" y="587229"/>
            <a:ext cx="9868470" cy="5416984"/>
          </a:xfrm>
        </p:spPr>
        <p:txBody>
          <a:bodyPr>
            <a:normAutofit/>
          </a:bodyPr>
          <a:lstStyle/>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p:txBody>
      </p:sp>
      <p:sp>
        <p:nvSpPr>
          <p:cNvPr id="5" name="Freeform 6">
            <a:extLst>
              <a:ext uri="{FF2B5EF4-FFF2-40B4-BE49-F238E27FC236}">
                <a16:creationId xmlns:a16="http://schemas.microsoft.com/office/drawing/2014/main" id="{ABAE2B70-DAA1-C061-EC0E-D5DBE7606D30}"/>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AC034192-F874-CFEC-0BCC-F0773DC939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ED7982BD-1917-B2FB-BEEA-75A6D699475F}"/>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17319261-1E62-63F4-6CA1-C7BAB8051B59}"/>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0979E983-055F-F5CC-4C10-6F7CA501963F}"/>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F3375EC5-E60D-A2A8-D0F9-90E4C89EBB52}"/>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F749B590-88CB-A856-A143-1356360F9B51}"/>
              </a:ext>
            </a:extLst>
          </p:cNvPr>
          <p:cNvPicPr>
            <a:picLocks noChangeAspect="1"/>
          </p:cNvPicPr>
          <p:nvPr/>
        </p:nvPicPr>
        <p:blipFill>
          <a:blip r:embed="rId7"/>
          <a:stretch>
            <a:fillRect/>
          </a:stretch>
        </p:blipFill>
        <p:spPr>
          <a:xfrm>
            <a:off x="3763045" y="5873310"/>
            <a:ext cx="1331640" cy="556318"/>
          </a:xfrm>
          <a:prstGeom prst="rect">
            <a:avLst/>
          </a:prstGeom>
        </p:spPr>
      </p:pic>
      <p:sp>
        <p:nvSpPr>
          <p:cNvPr id="10" name="TextBox 9">
            <a:extLst>
              <a:ext uri="{FF2B5EF4-FFF2-40B4-BE49-F238E27FC236}">
                <a16:creationId xmlns:a16="http://schemas.microsoft.com/office/drawing/2014/main" id="{1CC0EB96-B518-587B-68CB-18651C7FE385}"/>
              </a:ext>
            </a:extLst>
          </p:cNvPr>
          <p:cNvSpPr txBox="1"/>
          <p:nvPr/>
        </p:nvSpPr>
        <p:spPr>
          <a:xfrm>
            <a:off x="101600" y="473378"/>
            <a:ext cx="10461918" cy="5109091"/>
          </a:xfrm>
          <a:prstGeom prst="rect">
            <a:avLst/>
          </a:prstGeom>
          <a:noFill/>
        </p:spPr>
        <p:txBody>
          <a:bodyPr wrap="square" rtlCol="0" anchor="ctr" anchorCtr="1">
            <a:spAutoFit/>
          </a:bodyPr>
          <a:lstStyle/>
          <a:p>
            <a:pPr algn="ctr" defTabSz="342900">
              <a:defRPr/>
            </a:pPr>
            <a:r>
              <a:rPr lang="en-GB" sz="4800" dirty="0">
                <a:solidFill>
                  <a:srgbClr val="0070C0"/>
                </a:solidFill>
                <a:cs typeface="Calibri Light" panose="020F0302020204030204" pitchFamily="34" charset="0"/>
              </a:rPr>
              <a:t>Welcome to</a:t>
            </a:r>
          </a:p>
          <a:p>
            <a:pPr algn="ctr" defTabSz="342900">
              <a:defRPr/>
            </a:pPr>
            <a:endParaRPr lang="en-GB" sz="2800" dirty="0">
              <a:solidFill>
                <a:srgbClr val="0070C0"/>
              </a:solidFill>
              <a:cs typeface="Calibri Light" panose="020F0302020204030204" pitchFamily="34" charset="0"/>
            </a:endParaRPr>
          </a:p>
          <a:p>
            <a:pPr algn="ctr" defTabSz="342900">
              <a:defRPr/>
            </a:pPr>
            <a:r>
              <a:rPr lang="en-GB" sz="7200" dirty="0">
                <a:solidFill>
                  <a:srgbClr val="FF3399"/>
                </a:solidFill>
                <a:cs typeface="Calibri Light" panose="020F0302020204030204" pitchFamily="34" charset="0"/>
              </a:rPr>
              <a:t>St Mary’s C of E Primary School</a:t>
            </a:r>
          </a:p>
          <a:p>
            <a:pPr algn="ctr" defTabSz="342900">
              <a:defRPr/>
            </a:pPr>
            <a:endParaRPr lang="en-GB" sz="3200" dirty="0">
              <a:solidFill>
                <a:srgbClr val="FF3399"/>
              </a:solidFill>
              <a:cs typeface="Calibri Light" panose="020F0302020204030204" pitchFamily="34" charset="0"/>
            </a:endParaRPr>
          </a:p>
          <a:p>
            <a:pPr algn="ctr" defTabSz="342900">
              <a:defRPr/>
            </a:pPr>
            <a:r>
              <a:rPr lang="en-GB" sz="6600" dirty="0">
                <a:solidFill>
                  <a:srgbClr val="0070C0"/>
                </a:solidFill>
                <a:cs typeface="Calibri Light" panose="020F0302020204030204" pitchFamily="34" charset="0"/>
              </a:rPr>
              <a:t>SEND Coffee Morning </a:t>
            </a:r>
          </a:p>
        </p:txBody>
      </p:sp>
      <p:pic>
        <p:nvPicPr>
          <p:cNvPr id="12" name="Picture 11">
            <a:extLst>
              <a:ext uri="{FF2B5EF4-FFF2-40B4-BE49-F238E27FC236}">
                <a16:creationId xmlns:a16="http://schemas.microsoft.com/office/drawing/2014/main" id="{8C6A5FCA-9612-1E9D-CED5-5C85A14B2B16}"/>
              </a:ext>
            </a:extLst>
          </p:cNvPr>
          <p:cNvPicPr>
            <a:picLocks noChangeAspect="1"/>
          </p:cNvPicPr>
          <p:nvPr/>
        </p:nvPicPr>
        <p:blipFill>
          <a:blip r:embed="rId8"/>
          <a:stretch>
            <a:fillRect/>
          </a:stretch>
        </p:blipFill>
        <p:spPr>
          <a:xfrm>
            <a:off x="217705" y="286047"/>
            <a:ext cx="1350815" cy="1350815"/>
          </a:xfrm>
          <a:prstGeom prst="rect">
            <a:avLst/>
          </a:prstGeom>
        </p:spPr>
      </p:pic>
    </p:spTree>
    <p:extLst>
      <p:ext uri="{BB962C8B-B14F-4D97-AF65-F5344CB8AC3E}">
        <p14:creationId xmlns:p14="http://schemas.microsoft.com/office/powerpoint/2010/main" val="8736280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987" y="572566"/>
            <a:ext cx="10623478" cy="5437683"/>
          </a:xfrm>
        </p:spPr>
        <p:txBody>
          <a:bodyPr>
            <a:normAutofit/>
          </a:bodyPr>
          <a:lstStyle/>
          <a:p>
            <a:pPr marL="0" indent="0" algn="ctr">
              <a:buNone/>
            </a:pPr>
            <a:endParaRPr lang="en-GB" sz="3200">
              <a:latin typeface="Cavolini" panose="03000502040302020204" pitchFamily="66" charset="0"/>
              <a:cs typeface="Cavolini" panose="03000502040302020204" pitchFamily="66" charset="0"/>
            </a:endParaRPr>
          </a:p>
          <a:p>
            <a:pPr marL="0" indent="0" algn="ctr">
              <a:buNone/>
            </a:pPr>
            <a:endParaRPr lang="en-GB" sz="3200">
              <a:latin typeface="Cavolini" panose="03000502040302020204" pitchFamily="66" charset="0"/>
              <a:cs typeface="Cavolini" panose="03000502040302020204" pitchFamily="66" charset="0"/>
            </a:endParaRPr>
          </a:p>
          <a:p>
            <a:pPr marL="0" indent="0" algn="ctr">
              <a:buNone/>
            </a:pPr>
            <a:endParaRPr lang="en-GB" sz="3200">
              <a:latin typeface="Cavolini" panose="03000502040302020204" pitchFamily="66" charset="0"/>
              <a:cs typeface="Cavolini" panose="03000502040302020204" pitchFamily="66"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a:latin typeface="Cavolini" panose="03000502040302020204" pitchFamily="66" charset="0"/>
              <a:cs typeface="Cavolini" panose="03000502040302020204" pitchFamily="66" charset="0"/>
            </a:endParaRPr>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graphicFrame>
        <p:nvGraphicFramePr>
          <p:cNvPr id="11" name="Diagram 10">
            <a:extLst>
              <a:ext uri="{FF2B5EF4-FFF2-40B4-BE49-F238E27FC236}">
                <a16:creationId xmlns:a16="http://schemas.microsoft.com/office/drawing/2014/main" id="{A23887C1-52A0-41B7-3A96-1717F701963F}"/>
              </a:ext>
            </a:extLst>
          </p:cNvPr>
          <p:cNvGraphicFramePr/>
          <p:nvPr/>
        </p:nvGraphicFramePr>
        <p:xfrm>
          <a:off x="365865" y="0"/>
          <a:ext cx="10375622" cy="64389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Rectangle 3">
            <a:extLst>
              <a:ext uri="{FF2B5EF4-FFF2-40B4-BE49-F238E27FC236}">
                <a16:creationId xmlns:a16="http://schemas.microsoft.com/office/drawing/2014/main" id="{34611C64-1418-97BC-91DD-20861B18C416}"/>
              </a:ext>
            </a:extLst>
          </p:cNvPr>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latin typeface="Cavolini" panose="03000502040302020204" pitchFamily="66" charset="0"/>
              <a:cs typeface="Cavolini" panose="03000502040302020204" pitchFamily="66" charset="0"/>
            </a:endParaRPr>
          </a:p>
        </p:txBody>
      </p:sp>
      <p:pic>
        <p:nvPicPr>
          <p:cNvPr id="10" name="Picture 9">
            <a:extLst>
              <a:ext uri="{FF2B5EF4-FFF2-40B4-BE49-F238E27FC236}">
                <a16:creationId xmlns:a16="http://schemas.microsoft.com/office/drawing/2014/main" id="{186D849E-359E-C499-4CA3-3540247510F2}"/>
              </a:ext>
            </a:extLst>
          </p:cNvPr>
          <p:cNvPicPr>
            <a:picLocks noChangeAspect="1"/>
          </p:cNvPicPr>
          <p:nvPr/>
        </p:nvPicPr>
        <p:blipFill>
          <a:blip r:embed="rId9"/>
          <a:stretch>
            <a:fillRect/>
          </a:stretch>
        </p:blipFill>
        <p:spPr>
          <a:xfrm>
            <a:off x="-169290" y="-79236"/>
            <a:ext cx="2383060" cy="1144304"/>
          </a:xfrm>
          <a:prstGeom prst="rect">
            <a:avLst/>
          </a:prstGeom>
        </p:spPr>
      </p:pic>
      <p:sp>
        <p:nvSpPr>
          <p:cNvPr id="14" name="TextBox 13">
            <a:extLst>
              <a:ext uri="{FF2B5EF4-FFF2-40B4-BE49-F238E27FC236}">
                <a16:creationId xmlns:a16="http://schemas.microsoft.com/office/drawing/2014/main" id="{0B4C20E4-F76F-B7CD-8C13-BF1A48465ECD}"/>
              </a:ext>
            </a:extLst>
          </p:cNvPr>
          <p:cNvSpPr txBox="1"/>
          <p:nvPr/>
        </p:nvSpPr>
        <p:spPr>
          <a:xfrm>
            <a:off x="1915912" y="202434"/>
            <a:ext cx="1255472" cy="523220"/>
          </a:xfrm>
          <a:prstGeom prst="rect">
            <a:avLst/>
          </a:prstGeom>
          <a:noFill/>
        </p:spPr>
        <p:txBody>
          <a:bodyPr wrap="none" rtlCol="0">
            <a:spAutoFit/>
          </a:bodyPr>
          <a:lstStyle/>
          <a:p>
            <a:r>
              <a:rPr lang="en-GB" sz="2800">
                <a:latin typeface="Cavolini" panose="03000502040302020204" pitchFamily="66" charset="0"/>
                <a:cs typeface="Cavolini" panose="03000502040302020204" pitchFamily="66" charset="0"/>
              </a:rPr>
              <a:t>Team</a:t>
            </a:r>
          </a:p>
        </p:txBody>
      </p:sp>
      <p:sp>
        <p:nvSpPr>
          <p:cNvPr id="16" name="TextBox 15">
            <a:extLst>
              <a:ext uri="{FF2B5EF4-FFF2-40B4-BE49-F238E27FC236}">
                <a16:creationId xmlns:a16="http://schemas.microsoft.com/office/drawing/2014/main" id="{6C9333F4-B9D0-A967-378E-D61D2E36802E}"/>
              </a:ext>
            </a:extLst>
          </p:cNvPr>
          <p:cNvSpPr txBox="1"/>
          <p:nvPr/>
        </p:nvSpPr>
        <p:spPr>
          <a:xfrm>
            <a:off x="1745922" y="4214758"/>
            <a:ext cx="2121885" cy="769441"/>
          </a:xfrm>
          <a:prstGeom prst="rect">
            <a:avLst/>
          </a:prstGeom>
          <a:noFill/>
        </p:spPr>
        <p:txBody>
          <a:bodyPr wrap="square" rtlCol="0">
            <a:spAutoFit/>
          </a:bodyPr>
          <a:lstStyle/>
          <a:p>
            <a:pPr lvl="0" algn="l"/>
            <a:r>
              <a:rPr lang="en-GB" sz="1100">
                <a:latin typeface="Cavolini" panose="03000502040302020204" pitchFamily="66" charset="0"/>
                <a:cs typeface="Cavolini" panose="03000502040302020204" pitchFamily="66" charset="0"/>
              </a:rPr>
              <a:t>Reviews data from requests made which informs Early Intervention practice. </a:t>
            </a:r>
          </a:p>
        </p:txBody>
      </p:sp>
      <p:sp>
        <p:nvSpPr>
          <p:cNvPr id="17" name="TextBox 16">
            <a:extLst>
              <a:ext uri="{FF2B5EF4-FFF2-40B4-BE49-F238E27FC236}">
                <a16:creationId xmlns:a16="http://schemas.microsoft.com/office/drawing/2014/main" id="{3E929D18-9871-D407-79AA-99BBA665D28F}"/>
              </a:ext>
            </a:extLst>
          </p:cNvPr>
          <p:cNvSpPr txBox="1"/>
          <p:nvPr/>
        </p:nvSpPr>
        <p:spPr>
          <a:xfrm>
            <a:off x="3719188" y="3304525"/>
            <a:ext cx="2273326" cy="830997"/>
          </a:xfrm>
          <a:prstGeom prst="rect">
            <a:avLst/>
          </a:prstGeom>
          <a:noFill/>
        </p:spPr>
        <p:txBody>
          <a:bodyPr wrap="square" rtlCol="0">
            <a:spAutoFit/>
          </a:bodyPr>
          <a:lstStyle/>
          <a:p>
            <a:pPr lvl="0" algn="l"/>
            <a:r>
              <a:rPr lang="en-GB" sz="1600" b="1">
                <a:solidFill>
                  <a:srgbClr val="00B050"/>
                </a:solidFill>
                <a:latin typeface="Cavolini" panose="03000502040302020204" pitchFamily="66" charset="0"/>
                <a:cs typeface="Cavolini" panose="03000502040302020204" pitchFamily="66" charset="0"/>
              </a:rPr>
              <a:t>Family Communication Officers </a:t>
            </a:r>
          </a:p>
        </p:txBody>
      </p:sp>
      <p:sp>
        <p:nvSpPr>
          <p:cNvPr id="18" name="TextBox 17">
            <a:extLst>
              <a:ext uri="{FF2B5EF4-FFF2-40B4-BE49-F238E27FC236}">
                <a16:creationId xmlns:a16="http://schemas.microsoft.com/office/drawing/2014/main" id="{CCD89628-2CAE-C01E-F07A-AF5EAE3235F7}"/>
              </a:ext>
            </a:extLst>
          </p:cNvPr>
          <p:cNvSpPr txBox="1"/>
          <p:nvPr/>
        </p:nvSpPr>
        <p:spPr>
          <a:xfrm>
            <a:off x="2675470" y="1257291"/>
            <a:ext cx="2672256" cy="1785104"/>
          </a:xfrm>
          <a:prstGeom prst="rect">
            <a:avLst/>
          </a:prstGeom>
          <a:noFill/>
        </p:spPr>
        <p:txBody>
          <a:bodyPr wrap="square" rtlCol="0">
            <a:spAutoFit/>
          </a:bodyPr>
          <a:lstStyle/>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Support with EHCNA panel</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Liaise with schools offering support following panel recommendations.</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Offer training and support to SENCOs, schools and trusts</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Embed OAP</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Attend TAS meetings</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Lead L-SPA TAS meetings</a:t>
            </a:r>
          </a:p>
          <a:p>
            <a:pPr lvl="0" algn="l"/>
            <a:endParaRPr lang="en-GB" sz="1100">
              <a:latin typeface="Cavolini" panose="03000502040302020204" pitchFamily="66" charset="0"/>
              <a:cs typeface="Cavolini" panose="03000502040302020204" pitchFamily="66" charset="0"/>
            </a:endParaRPr>
          </a:p>
        </p:txBody>
      </p:sp>
      <p:sp>
        <p:nvSpPr>
          <p:cNvPr id="19" name="TextBox 18">
            <a:extLst>
              <a:ext uri="{FF2B5EF4-FFF2-40B4-BE49-F238E27FC236}">
                <a16:creationId xmlns:a16="http://schemas.microsoft.com/office/drawing/2014/main" id="{C1C7EFB7-D765-7B22-9BE8-544532B6FF11}"/>
              </a:ext>
            </a:extLst>
          </p:cNvPr>
          <p:cNvSpPr txBox="1"/>
          <p:nvPr/>
        </p:nvSpPr>
        <p:spPr>
          <a:xfrm>
            <a:off x="3683158" y="4132292"/>
            <a:ext cx="2672256" cy="1615827"/>
          </a:xfrm>
          <a:prstGeom prst="rect">
            <a:avLst/>
          </a:prstGeom>
          <a:noFill/>
        </p:spPr>
        <p:txBody>
          <a:bodyPr wrap="square" rtlCol="0">
            <a:spAutoFit/>
          </a:bodyPr>
          <a:lstStyle/>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Support families following EHCNA parental ‘no to assess’ decisions </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Collaborate with partners in the community</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Embed OAP </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Attend TAS meetings</a:t>
            </a:r>
          </a:p>
          <a:p>
            <a:pPr marL="171450" lvl="0" indent="-171450" algn="l">
              <a:buFont typeface="Arial" panose="020B0604020202020204" pitchFamily="34" charset="0"/>
              <a:buChar char="•"/>
            </a:pPr>
            <a:endParaRPr lang="en-GB" sz="1100">
              <a:latin typeface="Cavolini" panose="03000502040302020204" pitchFamily="66" charset="0"/>
              <a:cs typeface="Cavolini" panose="03000502040302020204" pitchFamily="66" charset="0"/>
            </a:endParaRPr>
          </a:p>
          <a:p>
            <a:pPr lvl="0" algn="l"/>
            <a:endParaRPr lang="en-GB" sz="1100">
              <a:latin typeface="Cavolini" panose="03000502040302020204" pitchFamily="66" charset="0"/>
              <a:cs typeface="Cavolini" panose="03000502040302020204" pitchFamily="66" charset="0"/>
            </a:endParaRPr>
          </a:p>
        </p:txBody>
      </p:sp>
      <p:sp>
        <p:nvSpPr>
          <p:cNvPr id="20" name="TextBox 19">
            <a:extLst>
              <a:ext uri="{FF2B5EF4-FFF2-40B4-BE49-F238E27FC236}">
                <a16:creationId xmlns:a16="http://schemas.microsoft.com/office/drawing/2014/main" id="{35C7D4CF-2CE9-55F6-C2A4-E259E7E04553}"/>
              </a:ext>
            </a:extLst>
          </p:cNvPr>
          <p:cNvSpPr txBox="1"/>
          <p:nvPr/>
        </p:nvSpPr>
        <p:spPr>
          <a:xfrm>
            <a:off x="5691062" y="2385991"/>
            <a:ext cx="2443945" cy="1446550"/>
          </a:xfrm>
          <a:prstGeom prst="rect">
            <a:avLst/>
          </a:prstGeom>
          <a:noFill/>
        </p:spPr>
        <p:txBody>
          <a:bodyPr wrap="square" rtlCol="0">
            <a:spAutoFit/>
          </a:bodyPr>
          <a:lstStyle/>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Carry out the 6-week EHCNA process</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Support with mediations </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Liaise with schools </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Attend community events and TAS meetings. </a:t>
            </a:r>
          </a:p>
          <a:p>
            <a:pPr marL="171450" lvl="0" indent="-171450" algn="l">
              <a:buFont typeface="Arial" panose="020B0604020202020204" pitchFamily="34" charset="0"/>
              <a:buChar char="•"/>
            </a:pPr>
            <a:endParaRPr lang="en-GB" sz="1100">
              <a:latin typeface="Cavolini" panose="03000502040302020204" pitchFamily="66" charset="0"/>
              <a:cs typeface="Cavolini" panose="03000502040302020204" pitchFamily="66" charset="0"/>
            </a:endParaRPr>
          </a:p>
          <a:p>
            <a:pPr lvl="0" algn="l"/>
            <a:endParaRPr lang="en-GB" sz="1100">
              <a:latin typeface="Cavolini" panose="03000502040302020204" pitchFamily="66" charset="0"/>
              <a:cs typeface="Cavolini" panose="03000502040302020204" pitchFamily="66" charset="0"/>
            </a:endParaRPr>
          </a:p>
        </p:txBody>
      </p:sp>
      <p:sp>
        <p:nvSpPr>
          <p:cNvPr id="21" name="TextBox 20">
            <a:extLst>
              <a:ext uri="{FF2B5EF4-FFF2-40B4-BE49-F238E27FC236}">
                <a16:creationId xmlns:a16="http://schemas.microsoft.com/office/drawing/2014/main" id="{DACA7A01-51A2-4303-F28A-A5EDC9538417}"/>
              </a:ext>
            </a:extLst>
          </p:cNvPr>
          <p:cNvSpPr txBox="1"/>
          <p:nvPr/>
        </p:nvSpPr>
        <p:spPr>
          <a:xfrm>
            <a:off x="7979648" y="98940"/>
            <a:ext cx="2140473" cy="938719"/>
          </a:xfrm>
          <a:prstGeom prst="rect">
            <a:avLst/>
          </a:prstGeom>
          <a:noFill/>
        </p:spPr>
        <p:txBody>
          <a:bodyPr wrap="square" rtlCol="0">
            <a:spAutoFit/>
          </a:bodyPr>
          <a:lstStyle/>
          <a:p>
            <a:pPr lvl="0" algn="ctr"/>
            <a:r>
              <a:rPr lang="en-GB" sz="1100">
                <a:latin typeface="Cavolini" panose="03000502040302020204" pitchFamily="66" charset="0"/>
                <a:cs typeface="Cavolini" panose="03000502040302020204" pitchFamily="66" charset="0"/>
              </a:rPr>
              <a:t>The group that give advice for the EHCNA panel</a:t>
            </a:r>
          </a:p>
          <a:p>
            <a:pPr marL="171450" lvl="0" indent="-171450" algn="l">
              <a:buFont typeface="Arial" panose="020B0604020202020204" pitchFamily="34" charset="0"/>
              <a:buChar char="•"/>
            </a:pPr>
            <a:endParaRPr lang="en-GB" sz="1100">
              <a:latin typeface="Cavolini" panose="03000502040302020204" pitchFamily="66" charset="0"/>
              <a:cs typeface="Cavolini" panose="03000502040302020204" pitchFamily="66" charset="0"/>
            </a:endParaRPr>
          </a:p>
          <a:p>
            <a:pPr lvl="0" algn="l"/>
            <a:endParaRPr lang="en-GB" sz="1100">
              <a:latin typeface="Cavolini" panose="03000502040302020204" pitchFamily="66" charset="0"/>
              <a:cs typeface="Cavolini" panose="03000502040302020204" pitchFamily="66" charset="0"/>
            </a:endParaRPr>
          </a:p>
        </p:txBody>
      </p:sp>
      <p:sp>
        <p:nvSpPr>
          <p:cNvPr id="22" name="TextBox 21">
            <a:extLst>
              <a:ext uri="{FF2B5EF4-FFF2-40B4-BE49-F238E27FC236}">
                <a16:creationId xmlns:a16="http://schemas.microsoft.com/office/drawing/2014/main" id="{A58F30AD-16F8-C320-31E6-AFAF29B5B9D1}"/>
              </a:ext>
            </a:extLst>
          </p:cNvPr>
          <p:cNvSpPr txBox="1"/>
          <p:nvPr/>
        </p:nvSpPr>
        <p:spPr>
          <a:xfrm>
            <a:off x="6440523" y="3979724"/>
            <a:ext cx="4324121" cy="2400657"/>
          </a:xfrm>
          <a:prstGeom prst="rect">
            <a:avLst/>
          </a:prstGeom>
          <a:noFill/>
        </p:spPr>
        <p:txBody>
          <a:bodyPr wrap="square" rtlCol="0">
            <a:spAutoFit/>
          </a:bodyPr>
          <a:lstStyle/>
          <a:p>
            <a:pPr lvl="0" algn="l"/>
            <a:r>
              <a:rPr lang="en-GB" sz="1600">
                <a:solidFill>
                  <a:srgbClr val="0070C0"/>
                </a:solidFill>
                <a:latin typeface="Cavolini" panose="03000502040302020204" pitchFamily="66" charset="0"/>
                <a:cs typeface="Cavolini" panose="03000502040302020204" pitchFamily="66" charset="0"/>
              </a:rPr>
              <a:t>One of L-SPA’s aims is to develop Early Intervention strategies across settings. This is achieved by  empowering settings with the knowledge and support found on the Local Offer and through Ordinarily Available Provision in collaboration with our partners. </a:t>
            </a:r>
          </a:p>
          <a:p>
            <a:pPr marL="171450" lvl="0" indent="-171450" algn="l">
              <a:buFont typeface="Arial" panose="020B0604020202020204" pitchFamily="34" charset="0"/>
              <a:buChar char="•"/>
            </a:pPr>
            <a:endParaRPr lang="en-GB" sz="1100">
              <a:latin typeface="Cavolini" panose="03000502040302020204" pitchFamily="66" charset="0"/>
              <a:cs typeface="Cavolini" panose="03000502040302020204" pitchFamily="66" charset="0"/>
            </a:endParaRPr>
          </a:p>
          <a:p>
            <a:pPr lvl="0" algn="l"/>
            <a:endParaRPr lang="en-GB" sz="1100">
              <a:latin typeface="Cavolini" panose="03000502040302020204" pitchFamily="66" charset="0"/>
              <a:cs typeface="Cavolini" panose="03000502040302020204" pitchFamily="66" charset="0"/>
            </a:endParaRPr>
          </a:p>
        </p:txBody>
      </p:sp>
      <p:sp>
        <p:nvSpPr>
          <p:cNvPr id="2" name="TextBox 1">
            <a:extLst>
              <a:ext uri="{FF2B5EF4-FFF2-40B4-BE49-F238E27FC236}">
                <a16:creationId xmlns:a16="http://schemas.microsoft.com/office/drawing/2014/main" id="{D6218D22-2C85-FDDE-51C4-B25D6744D5E4}"/>
              </a:ext>
            </a:extLst>
          </p:cNvPr>
          <p:cNvSpPr txBox="1"/>
          <p:nvPr/>
        </p:nvSpPr>
        <p:spPr>
          <a:xfrm>
            <a:off x="779249" y="822195"/>
            <a:ext cx="2273326" cy="338554"/>
          </a:xfrm>
          <a:prstGeom prst="rect">
            <a:avLst/>
          </a:prstGeom>
          <a:noFill/>
        </p:spPr>
        <p:txBody>
          <a:bodyPr wrap="square" rtlCol="0">
            <a:spAutoFit/>
          </a:bodyPr>
          <a:lstStyle/>
          <a:p>
            <a:pPr lvl="0" algn="l"/>
            <a:r>
              <a:rPr lang="en-GB" sz="1600" b="1">
                <a:solidFill>
                  <a:srgbClr val="00B050"/>
                </a:solidFill>
                <a:latin typeface="Cavolini" panose="03000502040302020204" pitchFamily="66" charset="0"/>
                <a:cs typeface="Cavolini" panose="03000502040302020204" pitchFamily="66" charset="0"/>
              </a:rPr>
              <a:t>ND Advisors</a:t>
            </a:r>
          </a:p>
        </p:txBody>
      </p:sp>
      <p:sp>
        <p:nvSpPr>
          <p:cNvPr id="4" name="TextBox 3">
            <a:extLst>
              <a:ext uri="{FF2B5EF4-FFF2-40B4-BE49-F238E27FC236}">
                <a16:creationId xmlns:a16="http://schemas.microsoft.com/office/drawing/2014/main" id="{41BE4A1A-7618-48C3-A69F-D7A7902A9558}"/>
              </a:ext>
            </a:extLst>
          </p:cNvPr>
          <p:cNvSpPr txBox="1"/>
          <p:nvPr/>
        </p:nvSpPr>
        <p:spPr>
          <a:xfrm>
            <a:off x="566194" y="1114096"/>
            <a:ext cx="2195479" cy="1107996"/>
          </a:xfrm>
          <a:prstGeom prst="rect">
            <a:avLst/>
          </a:prstGeom>
          <a:noFill/>
        </p:spPr>
        <p:txBody>
          <a:bodyPr wrap="square" rtlCol="0">
            <a:spAutoFit/>
          </a:bodyPr>
          <a:lstStyle/>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Support settings with ND Training and advice</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More exciting things to follow when they are in post…</a:t>
            </a:r>
          </a:p>
          <a:p>
            <a:pPr lvl="0" algn="l"/>
            <a:endParaRPr lang="en-GB" sz="1100">
              <a:latin typeface="Cavolini" panose="03000502040302020204" pitchFamily="66" charset="0"/>
              <a:cs typeface="Cavolini" panose="03000502040302020204" pitchFamily="66" charset="0"/>
            </a:endParaRPr>
          </a:p>
        </p:txBody>
      </p:sp>
      <p:sp>
        <p:nvSpPr>
          <p:cNvPr id="6" name="TextBox 5">
            <a:extLst>
              <a:ext uri="{FF2B5EF4-FFF2-40B4-BE49-F238E27FC236}">
                <a16:creationId xmlns:a16="http://schemas.microsoft.com/office/drawing/2014/main" id="{8B72BAA2-FA54-44CE-CED3-BC9C6F360F86}"/>
              </a:ext>
            </a:extLst>
          </p:cNvPr>
          <p:cNvSpPr txBox="1"/>
          <p:nvPr/>
        </p:nvSpPr>
        <p:spPr>
          <a:xfrm>
            <a:off x="76941" y="2138067"/>
            <a:ext cx="2273326" cy="338554"/>
          </a:xfrm>
          <a:prstGeom prst="rect">
            <a:avLst/>
          </a:prstGeom>
          <a:noFill/>
        </p:spPr>
        <p:txBody>
          <a:bodyPr wrap="square" rtlCol="0">
            <a:spAutoFit/>
          </a:bodyPr>
          <a:lstStyle/>
          <a:p>
            <a:pPr lvl="0" algn="l"/>
            <a:r>
              <a:rPr lang="en-GB" sz="1600" b="1">
                <a:solidFill>
                  <a:srgbClr val="00B050"/>
                </a:solidFill>
                <a:latin typeface="Cavolini" panose="03000502040302020204" pitchFamily="66" charset="0"/>
                <a:cs typeface="Cavolini" panose="03000502040302020204" pitchFamily="66" charset="0"/>
              </a:rPr>
              <a:t>TAS Co-ordinators </a:t>
            </a:r>
          </a:p>
        </p:txBody>
      </p:sp>
      <p:sp>
        <p:nvSpPr>
          <p:cNvPr id="7" name="TextBox 6">
            <a:extLst>
              <a:ext uri="{FF2B5EF4-FFF2-40B4-BE49-F238E27FC236}">
                <a16:creationId xmlns:a16="http://schemas.microsoft.com/office/drawing/2014/main" id="{1CA28DC4-326A-22F9-6C09-5AE655C07324}"/>
              </a:ext>
            </a:extLst>
          </p:cNvPr>
          <p:cNvSpPr txBox="1"/>
          <p:nvPr/>
        </p:nvSpPr>
        <p:spPr>
          <a:xfrm>
            <a:off x="133841" y="2463791"/>
            <a:ext cx="2195479" cy="1277273"/>
          </a:xfrm>
          <a:prstGeom prst="rect">
            <a:avLst/>
          </a:prstGeom>
          <a:noFill/>
        </p:spPr>
        <p:txBody>
          <a:bodyPr wrap="square" rtlCol="0">
            <a:spAutoFit/>
          </a:bodyPr>
          <a:lstStyle/>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Work closely with L-SPA Early Intervention Work</a:t>
            </a:r>
          </a:p>
          <a:p>
            <a:pPr marL="171450" lvl="0" indent="-171450" algn="l">
              <a:buFont typeface="Arial" panose="020B0604020202020204" pitchFamily="34" charset="0"/>
              <a:buChar char="•"/>
            </a:pPr>
            <a:r>
              <a:rPr lang="en-GB" sz="1100">
                <a:latin typeface="Cavolini" panose="03000502040302020204" pitchFamily="66" charset="0"/>
                <a:cs typeface="Cavolini" panose="03000502040302020204" pitchFamily="66" charset="0"/>
              </a:rPr>
              <a:t>Lead and organise TAS meetings</a:t>
            </a:r>
          </a:p>
          <a:p>
            <a:pPr marL="171450" lvl="0" indent="-171450" algn="l">
              <a:buFont typeface="Arial" panose="020B0604020202020204" pitchFamily="34" charset="0"/>
              <a:buChar char="•"/>
            </a:pPr>
            <a:endParaRPr lang="en-GB" sz="1100">
              <a:latin typeface="Cavolini" panose="03000502040302020204" pitchFamily="66" charset="0"/>
              <a:cs typeface="Cavolini" panose="03000502040302020204" pitchFamily="66" charset="0"/>
            </a:endParaRPr>
          </a:p>
          <a:p>
            <a:pPr lvl="0" algn="l"/>
            <a:endParaRPr lang="en-GB" sz="1100">
              <a:latin typeface="Cavolini" panose="03000502040302020204" pitchFamily="66" charset="0"/>
              <a:cs typeface="Cavolini" panose="03000502040302020204" pitchFamily="66" charset="0"/>
            </a:endParaRPr>
          </a:p>
        </p:txBody>
      </p:sp>
    </p:spTree>
    <p:extLst>
      <p:ext uri="{BB962C8B-B14F-4D97-AF65-F5344CB8AC3E}">
        <p14:creationId xmlns:p14="http://schemas.microsoft.com/office/powerpoint/2010/main" val="28767916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1280220" y="434055"/>
              <a:ext cx="1358382" cy="2389030"/>
            </p:xfrm>
            <a:graphic>
              <a:graphicData uri="http://schemas.microsoft.com/office/drawing/2017/model3d">
                <am3d:model3d r:embed="rId8">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9"/>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0"/>
              <a:stretch>
                <a:fillRect/>
              </a:stretch>
            </p:blipFill>
            <p:spPr>
              <a:xfrm rot="2444556">
                <a:off x="1280220" y="434055"/>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20234283">
              <a:off x="1514061" y="3410263"/>
              <a:ext cx="1359118" cy="1948070"/>
            </p:xfrm>
            <a:graphic>
              <a:graphicData uri="http://schemas.microsoft.com/office/drawing/2017/model3d">
                <am3d:model3d r:embed="rId11">
                  <am3d:spPr>
                    <a:xfrm rot="20234283">
                      <a:off x="0" y="0"/>
                      <a:ext cx="1359118" cy="1948070"/>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2"/>
                  </am3d:raster>
                  <am3d:objViewport viewportSz="2509838"/>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3"/>
              <a:stretch>
                <a:fillRect/>
              </a:stretch>
            </p:blipFill>
            <p:spPr>
              <a:xfrm rot="20234283">
                <a:off x="1514061" y="3410263"/>
                <a:ext cx="1359118" cy="1948070"/>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355105" y="3655004"/>
              <a:ext cx="938440" cy="1703328"/>
            </p:xfrm>
            <a:graphic>
              <a:graphicData uri="http://schemas.microsoft.com/office/drawing/2017/model3d">
                <am3d:model3d r:embed="rId14">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5"/>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6"/>
              <a:stretch>
                <a:fillRect/>
              </a:stretch>
            </p:blipFill>
            <p:spPr>
              <a:xfrm rot="2353093">
                <a:off x="8355105" y="3655004"/>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298119" y="354563"/>
              <a:ext cx="1393092" cy="2515881"/>
            </p:xfrm>
            <a:graphic>
              <a:graphicData uri="http://schemas.microsoft.com/office/drawing/2017/model3d">
                <am3d:model3d r:embed="rId17">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8"/>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19"/>
              <a:stretch>
                <a:fillRect/>
              </a:stretch>
            </p:blipFill>
            <p:spPr>
              <a:xfrm rot="20400027">
                <a:off x="8298119" y="354563"/>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D01A5AB7-8983-222A-BA14-262634F73546}"/>
              </a:ext>
            </a:extLst>
          </p:cNvPr>
          <p:cNvSpPr txBox="1"/>
          <p:nvPr/>
        </p:nvSpPr>
        <p:spPr>
          <a:xfrm>
            <a:off x="2470843" y="939256"/>
            <a:ext cx="5961889" cy="4247317"/>
          </a:xfrm>
          <a:prstGeom prst="rect">
            <a:avLst/>
          </a:prstGeom>
          <a:blipFill>
            <a:blip r:embed="rId20"/>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What does Special Educational Needs mean? (SEND)</a:t>
            </a:r>
          </a:p>
        </p:txBody>
      </p:sp>
    </p:spTree>
    <p:extLst>
      <p:ext uri="{BB962C8B-B14F-4D97-AF65-F5344CB8AC3E}">
        <p14:creationId xmlns:p14="http://schemas.microsoft.com/office/powerpoint/2010/main" val="705626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55009" y="587229"/>
            <a:ext cx="9868470" cy="5416984"/>
          </a:xfrm>
        </p:spPr>
        <p:txBody>
          <a:bodyPr>
            <a:normAutofit/>
          </a:bodyPr>
          <a:lstStyle/>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a:p>
            <a:pPr marL="0" indent="0" algn="ctr">
              <a:buNone/>
            </a:pPr>
            <a:endParaRPr lang="en-GB" sz="3200" dirty="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p:sp>
        <p:nvSpPr>
          <p:cNvPr id="10" name="TextBox 9">
            <a:extLst>
              <a:ext uri="{FF2B5EF4-FFF2-40B4-BE49-F238E27FC236}">
                <a16:creationId xmlns:a16="http://schemas.microsoft.com/office/drawing/2014/main" id="{F49806AF-B120-A316-AF40-9ED8DEC55CE5}"/>
              </a:ext>
            </a:extLst>
          </p:cNvPr>
          <p:cNvSpPr txBox="1"/>
          <p:nvPr/>
        </p:nvSpPr>
        <p:spPr>
          <a:xfrm>
            <a:off x="138174" y="167036"/>
            <a:ext cx="10187598" cy="5570756"/>
          </a:xfrm>
          <a:prstGeom prst="rect">
            <a:avLst/>
          </a:prstGeom>
          <a:noFill/>
        </p:spPr>
        <p:txBody>
          <a:bodyPr wrap="square" rtlCol="0" anchor="ctr" anchorCtr="1">
            <a:spAutoFit/>
          </a:bodyPr>
          <a:lstStyle/>
          <a:p>
            <a:pPr algn="just" defTabSz="342900">
              <a:defRPr/>
            </a:pPr>
            <a:r>
              <a:rPr lang="en-GB" sz="2400" dirty="0">
                <a:solidFill>
                  <a:srgbClr val="0070C0"/>
                </a:solidFill>
                <a:cs typeface="Calibri Light" panose="020F0302020204030204" pitchFamily="34" charset="0"/>
              </a:rPr>
              <a:t>Section 20 Children and Families Act 2014 defines a child as having Special Educational Needs (SEN) if he or she </a:t>
            </a:r>
            <a:r>
              <a:rPr lang="en-GB" sz="2400" b="1" i="1" dirty="0">
                <a:solidFill>
                  <a:srgbClr val="0070C0"/>
                </a:solidFill>
                <a:cs typeface="Calibri Light" panose="020F0302020204030204" pitchFamily="34" charset="0"/>
              </a:rPr>
              <a:t>"has a learning difficulty or disability which calls for special education provision to be made for him or her". </a:t>
            </a:r>
          </a:p>
          <a:p>
            <a:pPr algn="just" defTabSz="342900">
              <a:defRPr/>
            </a:pPr>
            <a:endParaRPr lang="en-GB" sz="2000" dirty="0">
              <a:solidFill>
                <a:srgbClr val="9933FF"/>
              </a:solidFill>
              <a:cs typeface="Calibri Light" panose="020F0302020204030204" pitchFamily="34" charset="0"/>
            </a:endParaRPr>
          </a:p>
          <a:p>
            <a:pPr algn="just" defTabSz="342900">
              <a:defRPr/>
            </a:pPr>
            <a:r>
              <a:rPr lang="en-GB" sz="2400" dirty="0">
                <a:cs typeface="Calibri Light" panose="020F0302020204030204" pitchFamily="34" charset="0"/>
              </a:rPr>
              <a:t>A child is considered to have a learning difficulty if she or he:</a:t>
            </a:r>
          </a:p>
          <a:p>
            <a:pPr algn="just" defTabSz="342900">
              <a:defRPr/>
            </a:pPr>
            <a:endParaRPr lang="en-GB" sz="2400" dirty="0">
              <a:solidFill>
                <a:srgbClr val="FF0000"/>
              </a:solidFill>
              <a:cs typeface="Calibri Light" panose="020F0302020204030204" pitchFamily="34" charset="0"/>
            </a:endParaRPr>
          </a:p>
          <a:p>
            <a:pPr marL="342900" indent="-342900" algn="just" defTabSz="342900">
              <a:buFont typeface="Arial" panose="020B0604020202020204" pitchFamily="34" charset="0"/>
              <a:buChar char="•"/>
              <a:defRPr/>
            </a:pPr>
            <a:r>
              <a:rPr lang="en-GB" sz="2400" dirty="0">
                <a:cs typeface="Calibri Light" panose="020F0302020204030204" pitchFamily="34" charset="0"/>
              </a:rPr>
              <a:t>has a </a:t>
            </a:r>
            <a:r>
              <a:rPr lang="en-GB" sz="2400" b="1" dirty="0">
                <a:solidFill>
                  <a:srgbClr val="C00000"/>
                </a:solidFill>
                <a:cs typeface="Calibri Light" panose="020F0302020204030204" pitchFamily="34" charset="0"/>
              </a:rPr>
              <a:t>significantly greater difficulty in learning </a:t>
            </a:r>
            <a:r>
              <a:rPr lang="en-GB" sz="2400" dirty="0">
                <a:cs typeface="Calibri Light" panose="020F0302020204030204" pitchFamily="34" charset="0"/>
              </a:rPr>
              <a:t>than the majority of others of the same age; or</a:t>
            </a:r>
          </a:p>
          <a:p>
            <a:pPr algn="just" defTabSz="342900">
              <a:defRPr/>
            </a:pPr>
            <a:endParaRPr lang="en-GB" sz="2400" dirty="0">
              <a:cs typeface="Calibri Light" panose="020F0302020204030204" pitchFamily="34" charset="0"/>
            </a:endParaRPr>
          </a:p>
          <a:p>
            <a:pPr marL="342900" indent="-342900" algn="just" defTabSz="342900">
              <a:buFont typeface="Arial" panose="020B0604020202020204" pitchFamily="34" charset="0"/>
              <a:buChar char="•"/>
              <a:defRPr/>
            </a:pPr>
            <a:r>
              <a:rPr lang="en-GB" sz="2400" dirty="0">
                <a:cs typeface="Calibri Light" panose="020F0302020204030204" pitchFamily="34" charset="0"/>
              </a:rPr>
              <a:t>has a </a:t>
            </a:r>
            <a:r>
              <a:rPr lang="en-GB" sz="2400" b="1" dirty="0">
                <a:solidFill>
                  <a:srgbClr val="C00000"/>
                </a:solidFill>
                <a:cs typeface="Calibri Light" panose="020F0302020204030204" pitchFamily="34" charset="0"/>
              </a:rPr>
              <a:t>disability</a:t>
            </a:r>
            <a:r>
              <a:rPr lang="en-GB" sz="2400" dirty="0">
                <a:solidFill>
                  <a:srgbClr val="C00000"/>
                </a:solidFill>
                <a:cs typeface="Calibri Light" panose="020F0302020204030204" pitchFamily="34" charset="0"/>
              </a:rPr>
              <a:t> </a:t>
            </a:r>
            <a:r>
              <a:rPr lang="en-GB" sz="2400" dirty="0">
                <a:cs typeface="Calibri Light" panose="020F0302020204030204" pitchFamily="34" charset="0"/>
              </a:rPr>
              <a:t>which prevents or hinders them from making use of facilities of a kind generally provided for others of the same age in mainstream schools or mainstream post-16 settings.</a:t>
            </a:r>
          </a:p>
        </p:txBody>
      </p:sp>
    </p:spTree>
    <p:extLst>
      <p:ext uri="{BB962C8B-B14F-4D97-AF65-F5344CB8AC3E}">
        <p14:creationId xmlns:p14="http://schemas.microsoft.com/office/powerpoint/2010/main" val="2481402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4" end="4"/>
                                            </p:txEl>
                                          </p:spTgt>
                                        </p:tgtEl>
                                        <p:attrNameLst>
                                          <p:attrName>style.visibility</p:attrName>
                                        </p:attrNameLst>
                                      </p:cBhvr>
                                      <p:to>
                                        <p:strVal val="visible"/>
                                      </p:to>
                                    </p:set>
                                    <p:animEffect transition="in" filter="fade">
                                      <p:cBhvr>
                                        <p:cTn id="7" dur="500"/>
                                        <p:tgtEl>
                                          <p:spTgt spid="10">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6" end="6"/>
                                            </p:txEl>
                                          </p:spTgt>
                                        </p:tgtEl>
                                        <p:attrNameLst>
                                          <p:attrName>style.visibility</p:attrName>
                                        </p:attrNameLst>
                                      </p:cBhvr>
                                      <p:to>
                                        <p:strVal val="visible"/>
                                      </p:to>
                                    </p:set>
                                    <p:animEffect transition="in" filter="fade">
                                      <p:cBhvr>
                                        <p:cTn id="12"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BD8E119-24F7-A3C4-AED9-E0ECEDDB92DA}"/>
              </a:ext>
            </a:extLst>
          </p:cNvPr>
          <p:cNvSpPr txBox="1">
            <a:spLocks/>
          </p:cNvSpPr>
          <p:nvPr/>
        </p:nvSpPr>
        <p:spPr>
          <a:xfrm>
            <a:off x="0" y="-150780"/>
            <a:ext cx="630938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rgbClr val="FF3399"/>
                </a:solidFill>
                <a:latin typeface="+mj-lt"/>
                <a:ea typeface="+mj-ea"/>
                <a:cs typeface="+mj-cs"/>
              </a:defRPr>
            </a:lvl1pPr>
          </a:lstStyle>
          <a:p>
            <a:r>
              <a:rPr lang="en-GB" sz="3600" dirty="0"/>
              <a:t>Intervention Model </a:t>
            </a:r>
          </a:p>
        </p:txBody>
      </p:sp>
      <p:sp>
        <p:nvSpPr>
          <p:cNvPr id="6" name="TextBox 5">
            <a:extLst>
              <a:ext uri="{FF2B5EF4-FFF2-40B4-BE49-F238E27FC236}">
                <a16:creationId xmlns:a16="http://schemas.microsoft.com/office/drawing/2014/main" id="{A2E31816-957E-1C5A-7039-78EDE5667DFA}"/>
              </a:ext>
            </a:extLst>
          </p:cNvPr>
          <p:cNvSpPr txBox="1"/>
          <p:nvPr/>
        </p:nvSpPr>
        <p:spPr>
          <a:xfrm>
            <a:off x="7072663" y="2788979"/>
            <a:ext cx="3238244" cy="954107"/>
          </a:xfrm>
          <a:prstGeom prst="rect">
            <a:avLst/>
          </a:prstGeom>
          <a:solidFill>
            <a:schemeClr val="bg1"/>
          </a:solidFill>
          <a:ln>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j-lt"/>
                <a:ea typeface="+mn-ea"/>
                <a:cs typeface="+mn-cs"/>
              </a:rPr>
              <a:t>Ordinarily Available Provision (OAP) what schools</a:t>
            </a:r>
            <a:r>
              <a:rPr kumimoji="0" lang="en-GB" sz="1400" b="0" i="0" u="none" strike="noStrike" kern="1200" cap="none" spc="0" normalizeH="0" noProof="0" dirty="0">
                <a:ln>
                  <a:noFill/>
                </a:ln>
                <a:solidFill>
                  <a:prstClr val="black"/>
                </a:solidFill>
                <a:effectLst/>
                <a:uLnTx/>
                <a:uFillTx/>
                <a:latin typeface="+mj-lt"/>
                <a:ea typeface="+mn-ea"/>
                <a:cs typeface="+mn-cs"/>
              </a:rPr>
              <a:t> are expected to provide when needed.</a:t>
            </a:r>
            <a:endParaRPr kumimoji="0" lang="en-GB" sz="1400" b="0" i="0" u="none" strike="noStrike" kern="1200" cap="none" spc="0" normalizeH="0" baseline="0" noProof="0" dirty="0">
              <a:ln>
                <a:noFill/>
              </a:ln>
              <a:solidFill>
                <a:prstClr val="black"/>
              </a:solidFill>
              <a:effectLst/>
              <a:uLnTx/>
              <a:uFillTx/>
              <a:latin typeface="+mj-lt"/>
              <a:ea typeface="+mn-ea"/>
              <a:cs typeface="+mn-cs"/>
            </a:endParaRPr>
          </a:p>
        </p:txBody>
      </p:sp>
      <p:sp>
        <p:nvSpPr>
          <p:cNvPr id="7" name="TextBox 6">
            <a:extLst>
              <a:ext uri="{FF2B5EF4-FFF2-40B4-BE49-F238E27FC236}">
                <a16:creationId xmlns:a16="http://schemas.microsoft.com/office/drawing/2014/main" id="{572507C1-3F0B-5B03-463A-0DB6AA92EE50}"/>
              </a:ext>
            </a:extLst>
          </p:cNvPr>
          <p:cNvSpPr txBox="1"/>
          <p:nvPr/>
        </p:nvSpPr>
        <p:spPr>
          <a:xfrm>
            <a:off x="8006634" y="4142159"/>
            <a:ext cx="2675009" cy="954107"/>
          </a:xfrm>
          <a:prstGeom prst="rect">
            <a:avLst/>
          </a:prstGeom>
          <a:solidFill>
            <a:schemeClr val="bg1"/>
          </a:solidFill>
          <a:ln>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black"/>
                </a:solidFill>
                <a:effectLst/>
                <a:uLnTx/>
                <a:uFillTx/>
                <a:latin typeface="+mj-lt"/>
                <a:ea typeface="+mn-ea"/>
                <a:cs typeface="+mn-cs"/>
              </a:rPr>
              <a:t>Universal Strategies for all. Most</a:t>
            </a:r>
            <a:r>
              <a:rPr kumimoji="0" lang="en-GB" sz="1400" b="0" i="0" u="none" strike="noStrike" kern="1200" cap="none" spc="0" normalizeH="0" noProof="0" dirty="0">
                <a:ln>
                  <a:noFill/>
                </a:ln>
                <a:solidFill>
                  <a:prstClr val="black"/>
                </a:solidFill>
                <a:effectLst/>
                <a:uLnTx/>
                <a:uFillTx/>
                <a:latin typeface="+mj-lt"/>
                <a:ea typeface="+mn-ea"/>
                <a:cs typeface="+mn-cs"/>
              </a:rPr>
              <a:t> young people's needs will be met through this. </a:t>
            </a:r>
            <a:endParaRPr kumimoji="0" lang="en-GB" sz="1400" b="0" i="0" u="none" strike="noStrike" kern="1200" cap="none" spc="0" normalizeH="0" baseline="0" noProof="0" dirty="0">
              <a:ln>
                <a:noFill/>
              </a:ln>
              <a:solidFill>
                <a:prstClr val="black"/>
              </a:solidFill>
              <a:effectLst/>
              <a:uLnTx/>
              <a:uFillTx/>
              <a:latin typeface="+mj-lt"/>
              <a:ea typeface="+mn-ea"/>
              <a:cs typeface="+mn-cs"/>
            </a:endParaRPr>
          </a:p>
        </p:txBody>
      </p:sp>
      <p:grpSp>
        <p:nvGrpSpPr>
          <p:cNvPr id="12" name="Group 11">
            <a:extLst>
              <a:ext uri="{FF2B5EF4-FFF2-40B4-BE49-F238E27FC236}">
                <a16:creationId xmlns:a16="http://schemas.microsoft.com/office/drawing/2014/main" id="{72791F17-394C-4834-7992-6A647016AAAD}"/>
              </a:ext>
            </a:extLst>
          </p:cNvPr>
          <p:cNvGrpSpPr/>
          <p:nvPr/>
        </p:nvGrpSpPr>
        <p:grpSpPr>
          <a:xfrm>
            <a:off x="2568101" y="1160653"/>
            <a:ext cx="865125" cy="2903651"/>
            <a:chOff x="198467" y="1351916"/>
            <a:chExt cx="1294912" cy="3762704"/>
          </a:xfrm>
        </p:grpSpPr>
        <p:sp>
          <p:nvSpPr>
            <p:cNvPr id="13" name="Arrow: Up-Down 12">
              <a:extLst>
                <a:ext uri="{FF2B5EF4-FFF2-40B4-BE49-F238E27FC236}">
                  <a16:creationId xmlns:a16="http://schemas.microsoft.com/office/drawing/2014/main" id="{ED047434-35CF-6787-B4C8-2E89C9063A86}"/>
                </a:ext>
              </a:extLst>
            </p:cNvPr>
            <p:cNvSpPr/>
            <p:nvPr/>
          </p:nvSpPr>
          <p:spPr>
            <a:xfrm>
              <a:off x="198467" y="1351916"/>
              <a:ext cx="1294912" cy="3762704"/>
            </a:xfrm>
            <a:prstGeom prst="upDownArrow">
              <a:avLst/>
            </a:prstGeom>
            <a:solidFill>
              <a:schemeClr val="bg1"/>
            </a:solidFill>
            <a:ln w="762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latin typeface="+mj-lt"/>
              </a:endParaRPr>
            </a:p>
          </p:txBody>
        </p:sp>
        <p:sp>
          <p:nvSpPr>
            <p:cNvPr id="15" name="TextBox 14">
              <a:extLst>
                <a:ext uri="{FF2B5EF4-FFF2-40B4-BE49-F238E27FC236}">
                  <a16:creationId xmlns:a16="http://schemas.microsoft.com/office/drawing/2014/main" id="{DCEA5257-B08F-0CD9-49D7-61CC347DB85A}"/>
                </a:ext>
              </a:extLst>
            </p:cNvPr>
            <p:cNvSpPr txBox="1"/>
            <p:nvPr/>
          </p:nvSpPr>
          <p:spPr>
            <a:xfrm rot="16200000">
              <a:off x="-548402" y="3072034"/>
              <a:ext cx="2763782" cy="40377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effectLst/>
                  <a:uLnTx/>
                  <a:uFillTx/>
                  <a:latin typeface="+mj-lt"/>
                  <a:cs typeface="Cavolini" panose="03000502040302020204" pitchFamily="66" charset="0"/>
                </a:rPr>
                <a:t>Graduated Response</a:t>
              </a:r>
            </a:p>
          </p:txBody>
        </p:sp>
      </p:grpSp>
      <p:cxnSp>
        <p:nvCxnSpPr>
          <p:cNvPr id="17" name="Straight Arrow Connector 16">
            <a:extLst>
              <a:ext uri="{FF2B5EF4-FFF2-40B4-BE49-F238E27FC236}">
                <a16:creationId xmlns:a16="http://schemas.microsoft.com/office/drawing/2014/main" id="{4D567F4C-B53D-8E77-73A1-4A9925EA1D25}"/>
              </a:ext>
            </a:extLst>
          </p:cNvPr>
          <p:cNvCxnSpPr>
            <a:cxnSpLocks/>
          </p:cNvCxnSpPr>
          <p:nvPr/>
        </p:nvCxnSpPr>
        <p:spPr>
          <a:xfrm>
            <a:off x="3668652" y="1193801"/>
            <a:ext cx="0" cy="507504"/>
          </a:xfrm>
          <a:prstGeom prst="straightConnector1">
            <a:avLst/>
          </a:prstGeom>
          <a:ln w="38100">
            <a:solidFill>
              <a:srgbClr val="760B93"/>
            </a:solidFill>
            <a:headEnd type="triangle"/>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a:extLst>
              <a:ext uri="{FF2B5EF4-FFF2-40B4-BE49-F238E27FC236}">
                <a16:creationId xmlns:a16="http://schemas.microsoft.com/office/drawing/2014/main" id="{3F7E517C-9277-AE37-3FB0-B778D78B0BDA}"/>
              </a:ext>
            </a:extLst>
          </p:cNvPr>
          <p:cNvCxnSpPr>
            <a:cxnSpLocks/>
          </p:cNvCxnSpPr>
          <p:nvPr/>
        </p:nvCxnSpPr>
        <p:spPr>
          <a:xfrm>
            <a:off x="3668652" y="1701305"/>
            <a:ext cx="0" cy="928438"/>
          </a:xfrm>
          <a:prstGeom prst="straightConnector1">
            <a:avLst/>
          </a:prstGeom>
          <a:ln w="38100">
            <a:solidFill>
              <a:srgbClr val="FF0000"/>
            </a:solidFill>
            <a:headEnd type="triangle"/>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a:extLst>
              <a:ext uri="{FF2B5EF4-FFF2-40B4-BE49-F238E27FC236}">
                <a16:creationId xmlns:a16="http://schemas.microsoft.com/office/drawing/2014/main" id="{0210A079-0F99-5A21-3EEB-FEAD6C0A31F7}"/>
              </a:ext>
            </a:extLst>
          </p:cNvPr>
          <p:cNvCxnSpPr>
            <a:cxnSpLocks/>
          </p:cNvCxnSpPr>
          <p:nvPr/>
        </p:nvCxnSpPr>
        <p:spPr>
          <a:xfrm>
            <a:off x="3668652" y="2629743"/>
            <a:ext cx="0" cy="1218007"/>
          </a:xfrm>
          <a:prstGeom prst="straightConnector1">
            <a:avLst/>
          </a:prstGeom>
          <a:ln w="38100">
            <a:headEnd type="triangle"/>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C1EDAE8A-315B-07DE-79D0-6E572E516261}"/>
              </a:ext>
            </a:extLst>
          </p:cNvPr>
          <p:cNvSpPr txBox="1"/>
          <p:nvPr/>
        </p:nvSpPr>
        <p:spPr>
          <a:xfrm>
            <a:off x="6398645" y="1866686"/>
            <a:ext cx="3198793" cy="523220"/>
          </a:xfrm>
          <a:prstGeom prst="rect">
            <a:avLst/>
          </a:prstGeom>
          <a:solidFill>
            <a:schemeClr val="bg1"/>
          </a:solidFill>
          <a:ln>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mj-lt"/>
              </a:rPr>
              <a:t>Support from Specialist Education Services </a:t>
            </a:r>
            <a:endParaRPr kumimoji="0" lang="en-GB" sz="1400" b="0" i="0" u="none" strike="noStrike" kern="1200" cap="none" spc="0" normalizeH="0" baseline="0" noProof="0" dirty="0">
              <a:ln>
                <a:noFill/>
              </a:ln>
              <a:solidFill>
                <a:prstClr val="black"/>
              </a:solidFill>
              <a:effectLst/>
              <a:uLnTx/>
              <a:uFillTx/>
              <a:latin typeface="+mj-lt"/>
            </a:endParaRPr>
          </a:p>
        </p:txBody>
      </p:sp>
      <p:grpSp>
        <p:nvGrpSpPr>
          <p:cNvPr id="21" name="Group 20">
            <a:extLst>
              <a:ext uri="{FF2B5EF4-FFF2-40B4-BE49-F238E27FC236}">
                <a16:creationId xmlns:a16="http://schemas.microsoft.com/office/drawing/2014/main" id="{895720FB-D856-2837-11FB-CD9416FC4B3C}"/>
              </a:ext>
            </a:extLst>
          </p:cNvPr>
          <p:cNvGrpSpPr/>
          <p:nvPr/>
        </p:nvGrpSpPr>
        <p:grpSpPr>
          <a:xfrm>
            <a:off x="2647521" y="4011089"/>
            <a:ext cx="5877981" cy="1731989"/>
            <a:chOff x="3356454" y="3433375"/>
            <a:chExt cx="5877981" cy="1731989"/>
          </a:xfrm>
        </p:grpSpPr>
        <p:pic>
          <p:nvPicPr>
            <p:cNvPr id="22" name="Picture 21">
              <a:extLst>
                <a:ext uri="{FF2B5EF4-FFF2-40B4-BE49-F238E27FC236}">
                  <a16:creationId xmlns:a16="http://schemas.microsoft.com/office/drawing/2014/main" id="{01CEFA04-3863-B25F-5FBA-B2F0D5FA0C39}"/>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356454" y="3433375"/>
              <a:ext cx="5877981" cy="1731989"/>
            </a:xfrm>
            <a:prstGeom prst="rect">
              <a:avLst/>
            </a:prstGeom>
          </p:spPr>
        </p:pic>
        <p:sp>
          <p:nvSpPr>
            <p:cNvPr id="23" name="TextBox 22">
              <a:extLst>
                <a:ext uri="{FF2B5EF4-FFF2-40B4-BE49-F238E27FC236}">
                  <a16:creationId xmlns:a16="http://schemas.microsoft.com/office/drawing/2014/main" id="{47E273DD-C1C7-04D2-7FA3-E820B1F234CF}"/>
                </a:ext>
              </a:extLst>
            </p:cNvPr>
            <p:cNvSpPr txBox="1"/>
            <p:nvPr/>
          </p:nvSpPr>
          <p:spPr>
            <a:xfrm>
              <a:off x="5470649" y="3769087"/>
              <a:ext cx="1443024" cy="1015663"/>
            </a:xfrm>
            <a:prstGeom prst="rect">
              <a:avLst/>
            </a:prstGeom>
            <a:noFill/>
          </p:spPr>
          <p:txBody>
            <a:bodyPr wrap="none" rtlCol="0">
              <a:spAutoFit/>
            </a:bodyPr>
            <a:lstStyle/>
            <a:p>
              <a:pPr algn="ctr"/>
              <a:r>
                <a:rPr lang="en-GB" sz="2000" dirty="0">
                  <a:solidFill>
                    <a:schemeClr val="bg1"/>
                  </a:solidFill>
                </a:rPr>
                <a:t>High</a:t>
              </a:r>
            </a:p>
            <a:p>
              <a:pPr algn="ctr"/>
              <a:r>
                <a:rPr lang="en-GB" sz="2000" dirty="0">
                  <a:solidFill>
                    <a:schemeClr val="bg1"/>
                  </a:solidFill>
                </a:rPr>
                <a:t>Quality</a:t>
              </a:r>
            </a:p>
            <a:p>
              <a:pPr algn="ctr"/>
              <a:r>
                <a:rPr lang="en-GB" sz="2000" dirty="0">
                  <a:solidFill>
                    <a:schemeClr val="bg1"/>
                  </a:solidFill>
                </a:rPr>
                <a:t>Teaching</a:t>
              </a:r>
            </a:p>
          </p:txBody>
        </p:sp>
      </p:grpSp>
      <p:grpSp>
        <p:nvGrpSpPr>
          <p:cNvPr id="24" name="Group 23">
            <a:extLst>
              <a:ext uri="{FF2B5EF4-FFF2-40B4-BE49-F238E27FC236}">
                <a16:creationId xmlns:a16="http://schemas.microsoft.com/office/drawing/2014/main" id="{6E131FA1-2F25-381C-50D4-7271FDD1BF50}"/>
              </a:ext>
            </a:extLst>
          </p:cNvPr>
          <p:cNvGrpSpPr/>
          <p:nvPr/>
        </p:nvGrpSpPr>
        <p:grpSpPr>
          <a:xfrm>
            <a:off x="3587265" y="2734696"/>
            <a:ext cx="3985976" cy="1200329"/>
            <a:chOff x="4332379" y="2192441"/>
            <a:chExt cx="3937415" cy="1200329"/>
          </a:xfrm>
        </p:grpSpPr>
        <p:pic>
          <p:nvPicPr>
            <p:cNvPr id="26" name="Picture 25">
              <a:extLst>
                <a:ext uri="{FF2B5EF4-FFF2-40B4-BE49-F238E27FC236}">
                  <a16:creationId xmlns:a16="http://schemas.microsoft.com/office/drawing/2014/main" id="{7BB09208-9FC6-6B08-C740-FD1EACEAA22E}"/>
                </a:ext>
              </a:extLst>
            </p:cNvPr>
            <p:cNvPicPr>
              <a:picLocks noChangeAspect="1"/>
            </p:cNvPicPr>
            <p:nvPr/>
          </p:nvPicPr>
          <p:blipFill>
            <a:blip r:embed="rId3">
              <a:clrChange>
                <a:clrFrom>
                  <a:srgbClr val="FFFFFF"/>
                </a:clrFrom>
                <a:clrTo>
                  <a:srgbClr val="FFFFFF">
                    <a:alpha val="0"/>
                  </a:srgbClr>
                </a:clrTo>
              </a:clrChange>
            </a:blip>
            <a:stretch>
              <a:fillRect/>
            </a:stretch>
          </p:blipFill>
          <p:spPr>
            <a:xfrm>
              <a:off x="4332379" y="2192441"/>
              <a:ext cx="3937415" cy="1200329"/>
            </a:xfrm>
            <a:prstGeom prst="rect">
              <a:avLst/>
            </a:prstGeom>
          </p:spPr>
        </p:pic>
        <p:sp>
          <p:nvSpPr>
            <p:cNvPr id="28" name="TextBox 27">
              <a:extLst>
                <a:ext uri="{FF2B5EF4-FFF2-40B4-BE49-F238E27FC236}">
                  <a16:creationId xmlns:a16="http://schemas.microsoft.com/office/drawing/2014/main" id="{13F750B4-9C48-D258-A5BD-27EA3CA22024}"/>
                </a:ext>
              </a:extLst>
            </p:cNvPr>
            <p:cNvSpPr txBox="1"/>
            <p:nvPr/>
          </p:nvSpPr>
          <p:spPr>
            <a:xfrm>
              <a:off x="5470649" y="2284773"/>
              <a:ext cx="1588897" cy="1015663"/>
            </a:xfrm>
            <a:prstGeom prst="rect">
              <a:avLst/>
            </a:prstGeom>
            <a:noFill/>
          </p:spPr>
          <p:txBody>
            <a:bodyPr wrap="none" rtlCol="0">
              <a:spAutoFit/>
            </a:bodyPr>
            <a:lstStyle/>
            <a:p>
              <a:pPr algn="ctr"/>
              <a:r>
                <a:rPr lang="en-GB" sz="2000" dirty="0">
                  <a:solidFill>
                    <a:schemeClr val="bg1"/>
                  </a:solidFill>
                </a:rPr>
                <a:t>Ordinarily</a:t>
              </a:r>
            </a:p>
            <a:p>
              <a:pPr algn="ctr"/>
              <a:r>
                <a:rPr lang="en-GB" sz="2000" dirty="0">
                  <a:solidFill>
                    <a:schemeClr val="bg1"/>
                  </a:solidFill>
                </a:rPr>
                <a:t>Available</a:t>
              </a:r>
            </a:p>
            <a:p>
              <a:pPr algn="ctr"/>
              <a:r>
                <a:rPr lang="en-GB" sz="2000" dirty="0">
                  <a:solidFill>
                    <a:schemeClr val="bg1"/>
                  </a:solidFill>
                </a:rPr>
                <a:t>Provision</a:t>
              </a:r>
            </a:p>
          </p:txBody>
        </p:sp>
      </p:grpSp>
      <p:grpSp>
        <p:nvGrpSpPr>
          <p:cNvPr id="29" name="Group 28">
            <a:extLst>
              <a:ext uri="{FF2B5EF4-FFF2-40B4-BE49-F238E27FC236}">
                <a16:creationId xmlns:a16="http://schemas.microsoft.com/office/drawing/2014/main" id="{8A103471-24C0-35D0-9FFA-F770EB6D566F}"/>
              </a:ext>
            </a:extLst>
          </p:cNvPr>
          <p:cNvGrpSpPr/>
          <p:nvPr/>
        </p:nvGrpSpPr>
        <p:grpSpPr>
          <a:xfrm>
            <a:off x="4440758" y="1879595"/>
            <a:ext cx="2383361" cy="800101"/>
            <a:chOff x="5142851" y="1348304"/>
            <a:chExt cx="2383361" cy="800101"/>
          </a:xfrm>
        </p:grpSpPr>
        <p:pic>
          <p:nvPicPr>
            <p:cNvPr id="30" name="Picture 29">
              <a:extLst>
                <a:ext uri="{FF2B5EF4-FFF2-40B4-BE49-F238E27FC236}">
                  <a16:creationId xmlns:a16="http://schemas.microsoft.com/office/drawing/2014/main" id="{F3963D9B-5EEF-F8B3-24A8-A0686EAA266C}"/>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142851" y="1348304"/>
              <a:ext cx="2383361" cy="800101"/>
            </a:xfrm>
            <a:prstGeom prst="rect">
              <a:avLst/>
            </a:prstGeom>
          </p:spPr>
        </p:pic>
        <p:sp>
          <p:nvSpPr>
            <p:cNvPr id="31" name="TextBox 30">
              <a:extLst>
                <a:ext uri="{FF2B5EF4-FFF2-40B4-BE49-F238E27FC236}">
                  <a16:creationId xmlns:a16="http://schemas.microsoft.com/office/drawing/2014/main" id="{E8E5C64B-5333-35EE-546C-8111B9994161}"/>
                </a:ext>
              </a:extLst>
            </p:cNvPr>
            <p:cNvSpPr txBox="1"/>
            <p:nvPr/>
          </p:nvSpPr>
          <p:spPr>
            <a:xfrm>
              <a:off x="5586512" y="1513677"/>
              <a:ext cx="1415772" cy="584775"/>
            </a:xfrm>
            <a:prstGeom prst="rect">
              <a:avLst/>
            </a:prstGeom>
            <a:noFill/>
          </p:spPr>
          <p:txBody>
            <a:bodyPr wrap="none" rtlCol="0">
              <a:spAutoFit/>
            </a:bodyPr>
            <a:lstStyle/>
            <a:p>
              <a:r>
                <a:rPr lang="en-GB" sz="1600" dirty="0">
                  <a:solidFill>
                    <a:schemeClr val="bg1"/>
                  </a:solidFill>
                </a:rPr>
                <a:t>Additional </a:t>
              </a:r>
            </a:p>
            <a:p>
              <a:pPr algn="ctr"/>
              <a:r>
                <a:rPr lang="en-GB" sz="1600" dirty="0">
                  <a:solidFill>
                    <a:schemeClr val="bg1"/>
                  </a:solidFill>
                </a:rPr>
                <a:t>Support</a:t>
              </a:r>
            </a:p>
          </p:txBody>
        </p:sp>
      </p:grpSp>
      <p:grpSp>
        <p:nvGrpSpPr>
          <p:cNvPr id="34" name="Group 33">
            <a:extLst>
              <a:ext uri="{FF2B5EF4-FFF2-40B4-BE49-F238E27FC236}">
                <a16:creationId xmlns:a16="http://schemas.microsoft.com/office/drawing/2014/main" id="{96F67C51-F577-CA07-3875-3B4997E59059}"/>
              </a:ext>
            </a:extLst>
          </p:cNvPr>
          <p:cNvGrpSpPr/>
          <p:nvPr/>
        </p:nvGrpSpPr>
        <p:grpSpPr>
          <a:xfrm>
            <a:off x="5176704" y="1159512"/>
            <a:ext cx="783677" cy="646331"/>
            <a:chOff x="5873262" y="657611"/>
            <a:chExt cx="783677" cy="646331"/>
          </a:xfrm>
        </p:grpSpPr>
        <p:sp>
          <p:nvSpPr>
            <p:cNvPr id="35" name="Isosceles Triangle 34">
              <a:extLst>
                <a:ext uri="{FF2B5EF4-FFF2-40B4-BE49-F238E27FC236}">
                  <a16:creationId xmlns:a16="http://schemas.microsoft.com/office/drawing/2014/main" id="{59B14BA6-5C2B-0518-1DA8-6B79FCFF9BD9}"/>
                </a:ext>
              </a:extLst>
            </p:cNvPr>
            <p:cNvSpPr/>
            <p:nvPr/>
          </p:nvSpPr>
          <p:spPr>
            <a:xfrm>
              <a:off x="5873262" y="657611"/>
              <a:ext cx="783677" cy="646331"/>
            </a:xfrm>
            <a:prstGeom prst="triangle">
              <a:avLst>
                <a:gd name="adj" fmla="val 50000"/>
              </a:avLst>
            </a:prstGeom>
            <a:solidFill>
              <a:srgbClr val="4C2399"/>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6" name="TextBox 35">
              <a:extLst>
                <a:ext uri="{FF2B5EF4-FFF2-40B4-BE49-F238E27FC236}">
                  <a16:creationId xmlns:a16="http://schemas.microsoft.com/office/drawing/2014/main" id="{7136BE4C-7CE5-8DF6-4BB9-ECC9F6E2FDF1}"/>
                </a:ext>
              </a:extLst>
            </p:cNvPr>
            <p:cNvSpPr txBox="1"/>
            <p:nvPr/>
          </p:nvSpPr>
          <p:spPr>
            <a:xfrm>
              <a:off x="5953154" y="1015492"/>
              <a:ext cx="623889" cy="276999"/>
            </a:xfrm>
            <a:prstGeom prst="rect">
              <a:avLst/>
            </a:prstGeom>
            <a:noFill/>
          </p:spPr>
          <p:txBody>
            <a:bodyPr wrap="none" rtlCol="0">
              <a:spAutoFit/>
            </a:bodyPr>
            <a:lstStyle/>
            <a:p>
              <a:r>
                <a:rPr lang="en-GB" sz="1200" dirty="0">
                  <a:solidFill>
                    <a:schemeClr val="bg1"/>
                  </a:solidFill>
                </a:rPr>
                <a:t>EHCP</a:t>
              </a:r>
            </a:p>
          </p:txBody>
        </p:sp>
      </p:grpSp>
      <p:sp>
        <p:nvSpPr>
          <p:cNvPr id="37" name="TextBox 36">
            <a:extLst>
              <a:ext uri="{FF2B5EF4-FFF2-40B4-BE49-F238E27FC236}">
                <a16:creationId xmlns:a16="http://schemas.microsoft.com/office/drawing/2014/main" id="{F9B65BDE-A81C-DC0A-4FA7-DDD312C7DE5E}"/>
              </a:ext>
            </a:extLst>
          </p:cNvPr>
          <p:cNvSpPr txBox="1"/>
          <p:nvPr/>
        </p:nvSpPr>
        <p:spPr>
          <a:xfrm>
            <a:off x="6022523" y="1044359"/>
            <a:ext cx="3198793" cy="738664"/>
          </a:xfrm>
          <a:prstGeom prst="rect">
            <a:avLst/>
          </a:prstGeom>
          <a:solidFill>
            <a:schemeClr val="bg1"/>
          </a:solidFill>
          <a:ln>
            <a:solidFill>
              <a:schemeClr val="bg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400" dirty="0">
                <a:solidFill>
                  <a:prstClr val="black"/>
                </a:solidFill>
                <a:latin typeface="+mj-lt"/>
              </a:rPr>
              <a:t>When the YP needs are complex and need more specialist intervention</a:t>
            </a:r>
            <a:endParaRPr kumimoji="0" lang="en-GB" sz="1400" b="0" i="0" u="none" strike="noStrike" kern="1200" cap="none" spc="0" normalizeH="0" baseline="0" noProof="0" dirty="0">
              <a:ln>
                <a:noFill/>
              </a:ln>
              <a:solidFill>
                <a:prstClr val="black"/>
              </a:solidFill>
              <a:effectLst/>
              <a:uLnTx/>
              <a:uFillTx/>
              <a:latin typeface="+mj-lt"/>
            </a:endParaRPr>
          </a:p>
        </p:txBody>
      </p:sp>
    </p:spTree>
    <p:extLst>
      <p:ext uri="{BB962C8B-B14F-4D97-AF65-F5344CB8AC3E}">
        <p14:creationId xmlns:p14="http://schemas.microsoft.com/office/powerpoint/2010/main" val="2900110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 calcmode="lin" valueType="num">
                                      <p:cBhvr additive="base">
                                        <p:cTn id="17" dur="500" fill="hold"/>
                                        <p:tgtEl>
                                          <p:spTgt spid="19"/>
                                        </p:tgtEl>
                                        <p:attrNameLst>
                                          <p:attrName>ppt_x</p:attrName>
                                        </p:attrNameLst>
                                      </p:cBhvr>
                                      <p:tavLst>
                                        <p:tav tm="0">
                                          <p:val>
                                            <p:strVal val="#ppt_x"/>
                                          </p:val>
                                        </p:tav>
                                        <p:tav tm="100000">
                                          <p:val>
                                            <p:strVal val="#ppt_x"/>
                                          </p:val>
                                        </p:tav>
                                      </p:tavLst>
                                    </p:anim>
                                    <p:anim calcmode="lin" valueType="num">
                                      <p:cBhvr additive="base">
                                        <p:cTn id="18" dur="500" fill="hold"/>
                                        <p:tgtEl>
                                          <p:spTgt spid="19"/>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ppt_x"/>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500" fill="hold"/>
                                        <p:tgtEl>
                                          <p:spTgt spid="29"/>
                                        </p:tgtEl>
                                        <p:attrNameLst>
                                          <p:attrName>ppt_x</p:attrName>
                                        </p:attrNameLst>
                                      </p:cBhvr>
                                      <p:tavLst>
                                        <p:tav tm="0">
                                          <p:val>
                                            <p:strVal val="#ppt_x"/>
                                          </p:val>
                                        </p:tav>
                                        <p:tav tm="100000">
                                          <p:val>
                                            <p:strVal val="#ppt_x"/>
                                          </p:val>
                                        </p:tav>
                                      </p:tavLst>
                                    </p:anim>
                                    <p:anim calcmode="lin" valueType="num">
                                      <p:cBhvr additive="base">
                                        <p:cTn id="36" dur="500" fill="hold"/>
                                        <p:tgtEl>
                                          <p:spTgt spid="29"/>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ppt_x"/>
                                          </p:val>
                                        </p:tav>
                                        <p:tav tm="100000">
                                          <p:val>
                                            <p:strVal val="#ppt_x"/>
                                          </p:val>
                                        </p:tav>
                                      </p:tavLst>
                                    </p:anim>
                                    <p:anim calcmode="lin" valueType="num">
                                      <p:cBhvr additive="base">
                                        <p:cTn id="40" dur="500" fill="hold"/>
                                        <p:tgtEl>
                                          <p:spTgt spid="2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additive="base">
                                        <p:cTn id="43" dur="500" fill="hold"/>
                                        <p:tgtEl>
                                          <p:spTgt spid="18"/>
                                        </p:tgtEl>
                                        <p:attrNameLst>
                                          <p:attrName>ppt_x</p:attrName>
                                        </p:attrNameLst>
                                      </p:cBhvr>
                                      <p:tavLst>
                                        <p:tav tm="0">
                                          <p:val>
                                            <p:strVal val="#ppt_x"/>
                                          </p:val>
                                        </p:tav>
                                        <p:tav tm="100000">
                                          <p:val>
                                            <p:strVal val="#ppt_x"/>
                                          </p:val>
                                        </p:tav>
                                      </p:tavLst>
                                    </p:anim>
                                    <p:anim calcmode="lin" valueType="num">
                                      <p:cBhvr additive="base">
                                        <p:cTn id="44"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4"/>
                                        </p:tgtEl>
                                        <p:attrNameLst>
                                          <p:attrName>style.visibility</p:attrName>
                                        </p:attrNameLst>
                                      </p:cBhvr>
                                      <p:to>
                                        <p:strVal val="visible"/>
                                      </p:to>
                                    </p:set>
                                    <p:anim calcmode="lin" valueType="num">
                                      <p:cBhvr additive="base">
                                        <p:cTn id="49" dur="500" fill="hold"/>
                                        <p:tgtEl>
                                          <p:spTgt spid="34"/>
                                        </p:tgtEl>
                                        <p:attrNameLst>
                                          <p:attrName>ppt_x</p:attrName>
                                        </p:attrNameLst>
                                      </p:cBhvr>
                                      <p:tavLst>
                                        <p:tav tm="0">
                                          <p:val>
                                            <p:strVal val="#ppt_x"/>
                                          </p:val>
                                        </p:tav>
                                        <p:tav tm="100000">
                                          <p:val>
                                            <p:strVal val="#ppt_x"/>
                                          </p:val>
                                        </p:tav>
                                      </p:tavLst>
                                    </p:anim>
                                    <p:anim calcmode="lin" valueType="num">
                                      <p:cBhvr additive="base">
                                        <p:cTn id="50" dur="500" fill="hold"/>
                                        <p:tgtEl>
                                          <p:spTgt spid="3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500" fill="hold"/>
                                        <p:tgtEl>
                                          <p:spTgt spid="17"/>
                                        </p:tgtEl>
                                        <p:attrNameLst>
                                          <p:attrName>ppt_x</p:attrName>
                                        </p:attrNameLst>
                                      </p:cBhvr>
                                      <p:tavLst>
                                        <p:tav tm="0">
                                          <p:val>
                                            <p:strVal val="#ppt_x"/>
                                          </p:val>
                                        </p:tav>
                                        <p:tav tm="100000">
                                          <p:val>
                                            <p:strVal val="#ppt_x"/>
                                          </p:val>
                                        </p:tav>
                                      </p:tavLst>
                                    </p:anim>
                                    <p:anim calcmode="lin" valueType="num">
                                      <p:cBhvr additive="base">
                                        <p:cTn id="54" dur="5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37"/>
                                        </p:tgtEl>
                                        <p:attrNameLst>
                                          <p:attrName>style.visibility</p:attrName>
                                        </p:attrNameLst>
                                      </p:cBhvr>
                                      <p:to>
                                        <p:strVal val="visible"/>
                                      </p:to>
                                    </p:set>
                                    <p:anim calcmode="lin" valueType="num">
                                      <p:cBhvr additive="base">
                                        <p:cTn id="57" dur="500" fill="hold"/>
                                        <p:tgtEl>
                                          <p:spTgt spid="37"/>
                                        </p:tgtEl>
                                        <p:attrNameLst>
                                          <p:attrName>ppt_x</p:attrName>
                                        </p:attrNameLst>
                                      </p:cBhvr>
                                      <p:tavLst>
                                        <p:tav tm="0">
                                          <p:val>
                                            <p:strVal val="#ppt_x"/>
                                          </p:val>
                                        </p:tav>
                                        <p:tav tm="100000">
                                          <p:val>
                                            <p:strVal val="#ppt_x"/>
                                          </p:val>
                                        </p:tav>
                                      </p:tavLst>
                                    </p:anim>
                                    <p:anim calcmode="lin" valueType="num">
                                      <p:cBhvr additive="base">
                                        <p:cTn id="5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20" grpId="0" animBg="1"/>
      <p:bldP spid="3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3" name="TextBox 12">
            <a:extLst>
              <a:ext uri="{FF2B5EF4-FFF2-40B4-BE49-F238E27FC236}">
                <a16:creationId xmlns:a16="http://schemas.microsoft.com/office/drawing/2014/main" id="{BB9BA72F-CB74-59BC-3B45-208CD0B6BBE9}"/>
              </a:ext>
            </a:extLst>
          </p:cNvPr>
          <p:cNvSpPr txBox="1"/>
          <p:nvPr/>
        </p:nvSpPr>
        <p:spPr>
          <a:xfrm>
            <a:off x="486609" y="195660"/>
            <a:ext cx="9908482" cy="584775"/>
          </a:xfrm>
          <a:prstGeom prst="rect">
            <a:avLst/>
          </a:prstGeom>
          <a:noFill/>
        </p:spPr>
        <p:txBody>
          <a:bodyPr wrap="none" rtlCol="0">
            <a:spAutoFit/>
          </a:bodyPr>
          <a:lstStyle/>
          <a:p>
            <a:pPr algn="ctr"/>
            <a:r>
              <a:rPr lang="en-GB" sz="3200" dirty="0">
                <a:solidFill>
                  <a:srgbClr val="D60093"/>
                </a:solidFill>
                <a:latin typeface="+mj-lt"/>
              </a:rPr>
              <a:t>Intervention Model- High Quality Teaching</a:t>
            </a:r>
          </a:p>
        </p:txBody>
      </p:sp>
      <p:sp>
        <p:nvSpPr>
          <p:cNvPr id="14" name="TextBox 13">
            <a:extLst>
              <a:ext uri="{FF2B5EF4-FFF2-40B4-BE49-F238E27FC236}">
                <a16:creationId xmlns:a16="http://schemas.microsoft.com/office/drawing/2014/main" id="{A9BDD9BE-2A63-952A-F36A-C5BA6737ED7D}"/>
              </a:ext>
            </a:extLst>
          </p:cNvPr>
          <p:cNvSpPr txBox="1"/>
          <p:nvPr/>
        </p:nvSpPr>
        <p:spPr>
          <a:xfrm>
            <a:off x="281615" y="1038807"/>
            <a:ext cx="10104118" cy="1815882"/>
          </a:xfrm>
          <a:prstGeom prst="rect">
            <a:avLst/>
          </a:prstGeom>
          <a:noFill/>
        </p:spPr>
        <p:txBody>
          <a:bodyPr wrap="square" rtlCol="0">
            <a:spAutoFit/>
          </a:bodyPr>
          <a:lstStyle/>
          <a:p>
            <a:pPr marL="285750" indent="-285750">
              <a:buFont typeface="Arial" panose="020B0604020202020204" pitchFamily="34" charset="0"/>
              <a:buChar char="•"/>
            </a:pPr>
            <a:r>
              <a:rPr lang="en-GB" sz="2800" dirty="0">
                <a:solidFill>
                  <a:schemeClr val="accent5">
                    <a:lumMod val="50000"/>
                  </a:schemeClr>
                </a:solidFill>
              </a:rPr>
              <a:t>All children are entitled to </a:t>
            </a:r>
            <a:r>
              <a:rPr lang="en-GB" sz="2800" b="1" dirty="0">
                <a:solidFill>
                  <a:schemeClr val="accent5">
                    <a:lumMod val="50000"/>
                  </a:schemeClr>
                </a:solidFill>
              </a:rPr>
              <a:t>High Quality Teaching (HQT) </a:t>
            </a:r>
            <a:r>
              <a:rPr lang="en-GB" sz="2800" dirty="0">
                <a:solidFill>
                  <a:schemeClr val="accent5">
                    <a:lumMod val="50000"/>
                  </a:schemeClr>
                </a:solidFill>
              </a:rPr>
              <a:t>through adapted teaching strategies.</a:t>
            </a:r>
          </a:p>
          <a:p>
            <a:pPr marL="285750" indent="-285750">
              <a:buFont typeface="Arial" panose="020B0604020202020204" pitchFamily="34" charset="0"/>
              <a:buChar char="•"/>
            </a:pPr>
            <a:r>
              <a:rPr lang="en-GB" sz="2800" dirty="0">
                <a:solidFill>
                  <a:schemeClr val="accent5">
                    <a:lumMod val="50000"/>
                  </a:schemeClr>
                </a:solidFill>
              </a:rPr>
              <a:t>Most children in education will only require support through HQT   </a:t>
            </a:r>
          </a:p>
        </p:txBody>
      </p:sp>
      <p:sp>
        <p:nvSpPr>
          <p:cNvPr id="12" name="TextBox 11">
            <a:hlinkClick r:id="rId9"/>
            <a:extLst>
              <a:ext uri="{FF2B5EF4-FFF2-40B4-BE49-F238E27FC236}">
                <a16:creationId xmlns:a16="http://schemas.microsoft.com/office/drawing/2014/main" id="{99BF9C0B-D570-F2CB-DC38-32E1C477CF09}"/>
              </a:ext>
            </a:extLst>
          </p:cNvPr>
          <p:cNvSpPr txBox="1"/>
          <p:nvPr/>
        </p:nvSpPr>
        <p:spPr>
          <a:xfrm>
            <a:off x="185773" y="3842050"/>
            <a:ext cx="1910618" cy="1323439"/>
          </a:xfrm>
          <a:prstGeom prst="rect">
            <a:avLst/>
          </a:prstGeom>
          <a:noFill/>
        </p:spPr>
        <p:txBody>
          <a:bodyPr wrap="square" rtlCol="0">
            <a:spAutoFit/>
          </a:bodyPr>
          <a:lstStyle/>
          <a:p>
            <a:r>
              <a:rPr lang="en-GB" sz="2000" dirty="0">
                <a:solidFill>
                  <a:srgbClr val="339933"/>
                </a:solidFill>
              </a:rPr>
              <a:t>High Quality Teaching in Surrey</a:t>
            </a:r>
          </a:p>
        </p:txBody>
      </p:sp>
      <p:pic>
        <p:nvPicPr>
          <p:cNvPr id="16" name="Picture 15">
            <a:extLst>
              <a:ext uri="{FF2B5EF4-FFF2-40B4-BE49-F238E27FC236}">
                <a16:creationId xmlns:a16="http://schemas.microsoft.com/office/drawing/2014/main" id="{D08E9D10-52D7-C6BE-997D-C63B7F9BE4AE}"/>
              </a:ext>
            </a:extLst>
          </p:cNvPr>
          <p:cNvPicPr>
            <a:picLocks noChangeAspect="1"/>
          </p:cNvPicPr>
          <p:nvPr/>
        </p:nvPicPr>
        <p:blipFill>
          <a:blip r:embed="rId10"/>
          <a:stretch>
            <a:fillRect/>
          </a:stretch>
        </p:blipFill>
        <p:spPr>
          <a:xfrm>
            <a:off x="7792030" y="3667338"/>
            <a:ext cx="2524125" cy="1809750"/>
          </a:xfrm>
          <a:prstGeom prst="rect">
            <a:avLst/>
          </a:prstGeom>
        </p:spPr>
      </p:pic>
      <p:pic>
        <p:nvPicPr>
          <p:cNvPr id="18" name="Picture 17">
            <a:extLst>
              <a:ext uri="{FF2B5EF4-FFF2-40B4-BE49-F238E27FC236}">
                <a16:creationId xmlns:a16="http://schemas.microsoft.com/office/drawing/2014/main" id="{F6548DD5-013A-DC63-0BB8-2682DEE0C5FF}"/>
              </a:ext>
            </a:extLst>
          </p:cNvPr>
          <p:cNvPicPr>
            <a:picLocks noChangeAspect="1"/>
          </p:cNvPicPr>
          <p:nvPr/>
        </p:nvPicPr>
        <p:blipFill rotWithShape="1">
          <a:blip r:embed="rId11"/>
          <a:srcRect l="18255" r="13897"/>
          <a:stretch/>
        </p:blipFill>
        <p:spPr>
          <a:xfrm>
            <a:off x="5467222" y="3572007"/>
            <a:ext cx="1845410" cy="2033481"/>
          </a:xfrm>
          <a:prstGeom prst="rect">
            <a:avLst/>
          </a:prstGeom>
        </p:spPr>
      </p:pic>
      <p:pic>
        <p:nvPicPr>
          <p:cNvPr id="19" name="Picture 18">
            <a:extLst>
              <a:ext uri="{FF2B5EF4-FFF2-40B4-BE49-F238E27FC236}">
                <a16:creationId xmlns:a16="http://schemas.microsoft.com/office/drawing/2014/main" id="{95E0C0EF-36DC-F26E-76AD-1A8C52D4C034}"/>
              </a:ext>
            </a:extLst>
          </p:cNvPr>
          <p:cNvPicPr>
            <a:picLocks noChangeAspect="1"/>
          </p:cNvPicPr>
          <p:nvPr/>
        </p:nvPicPr>
        <p:blipFill>
          <a:blip r:embed="rId12"/>
          <a:stretch>
            <a:fillRect/>
          </a:stretch>
        </p:blipFill>
        <p:spPr>
          <a:xfrm>
            <a:off x="2333272" y="3877699"/>
            <a:ext cx="2762250" cy="1657350"/>
          </a:xfrm>
          <a:prstGeom prst="rect">
            <a:avLst/>
          </a:prstGeom>
        </p:spPr>
      </p:pic>
      <p:pic>
        <p:nvPicPr>
          <p:cNvPr id="11" name="Picture 10" descr="A hand with a finger pointing at a button&#10;&#10;Description automatically generated">
            <a:extLst>
              <a:ext uri="{FF2B5EF4-FFF2-40B4-BE49-F238E27FC236}">
                <a16:creationId xmlns:a16="http://schemas.microsoft.com/office/drawing/2014/main" id="{C30B8ACD-F2D3-CEEA-587F-B853E4833362}"/>
              </a:ext>
            </a:extLst>
          </p:cNvPr>
          <p:cNvPicPr>
            <a:picLocks noChangeAspect="1"/>
          </p:cNvPicPr>
          <p:nvPr/>
        </p:nvPicPr>
        <p:blipFill>
          <a:blip r:embed="rId13" cstate="print">
            <a:extLst>
              <a:ext uri="{28A0092B-C50C-407E-A947-70E740481C1C}">
                <a14:useLocalDpi xmlns:a14="http://schemas.microsoft.com/office/drawing/2010/main" val="0"/>
              </a:ext>
              <a:ext uri="{837473B0-CC2E-450A-ABE3-18F120FF3D39}">
                <a1611:picAttrSrcUrl xmlns:a1611="http://schemas.microsoft.com/office/drawing/2016/11/main" r:id="rId14"/>
              </a:ext>
            </a:extLst>
          </a:blip>
          <a:stretch>
            <a:fillRect/>
          </a:stretch>
        </p:blipFill>
        <p:spPr>
          <a:xfrm>
            <a:off x="979706" y="4920536"/>
            <a:ext cx="981866" cy="614513"/>
          </a:xfrm>
          <a:prstGeom prst="rect">
            <a:avLst/>
          </a:prstGeom>
        </p:spPr>
      </p:pic>
    </p:spTree>
    <p:extLst>
      <p:ext uri="{BB962C8B-B14F-4D97-AF65-F5344CB8AC3E}">
        <p14:creationId xmlns:p14="http://schemas.microsoft.com/office/powerpoint/2010/main" val="83195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fill="hold"/>
                                        <p:tgtEl>
                                          <p:spTgt spid="16"/>
                                        </p:tgtEl>
                                        <p:attrNameLst>
                                          <p:attrName>ppt_x</p:attrName>
                                        </p:attrNameLst>
                                      </p:cBhvr>
                                      <p:tavLst>
                                        <p:tav tm="0">
                                          <p:val>
                                            <p:strVal val="#ppt_x"/>
                                          </p:val>
                                        </p:tav>
                                        <p:tav tm="100000">
                                          <p:val>
                                            <p:strVal val="#ppt_x"/>
                                          </p:val>
                                        </p:tav>
                                      </p:tavLst>
                                    </p:anim>
                                    <p:anim calcmode="lin" valueType="num">
                                      <p:cBhvr additive="base">
                                        <p:cTn id="20"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3" name="TextBox 12">
            <a:extLst>
              <a:ext uri="{FF2B5EF4-FFF2-40B4-BE49-F238E27FC236}">
                <a16:creationId xmlns:a16="http://schemas.microsoft.com/office/drawing/2014/main" id="{BB9BA72F-CB74-59BC-3B45-208CD0B6BBE9}"/>
              </a:ext>
            </a:extLst>
          </p:cNvPr>
          <p:cNvSpPr txBox="1"/>
          <p:nvPr/>
        </p:nvSpPr>
        <p:spPr>
          <a:xfrm>
            <a:off x="4428865" y="217348"/>
            <a:ext cx="2803973" cy="584775"/>
          </a:xfrm>
          <a:prstGeom prst="rect">
            <a:avLst/>
          </a:prstGeom>
          <a:noFill/>
        </p:spPr>
        <p:txBody>
          <a:bodyPr wrap="none" rtlCol="0">
            <a:spAutoFit/>
          </a:bodyPr>
          <a:lstStyle/>
          <a:p>
            <a:pPr algn="ctr"/>
            <a:r>
              <a:rPr lang="en-GB" sz="3200" dirty="0">
                <a:solidFill>
                  <a:srgbClr val="D60093"/>
                </a:solidFill>
                <a:latin typeface="+mj-lt"/>
              </a:rPr>
              <a:t>Areas of Need</a:t>
            </a:r>
          </a:p>
        </p:txBody>
      </p:sp>
      <p:sp>
        <p:nvSpPr>
          <p:cNvPr id="15" name="TextBox 14">
            <a:extLst>
              <a:ext uri="{FF2B5EF4-FFF2-40B4-BE49-F238E27FC236}">
                <a16:creationId xmlns:a16="http://schemas.microsoft.com/office/drawing/2014/main" id="{E0ED78DB-2351-C7C0-FA65-129014A2E8DD}"/>
              </a:ext>
            </a:extLst>
          </p:cNvPr>
          <p:cNvSpPr txBox="1"/>
          <p:nvPr/>
        </p:nvSpPr>
        <p:spPr>
          <a:xfrm>
            <a:off x="754379" y="971550"/>
            <a:ext cx="9571393" cy="4618495"/>
          </a:xfrm>
          <a:prstGeom prst="rect">
            <a:avLst/>
          </a:prstGeom>
          <a:noFill/>
        </p:spPr>
        <p:txBody>
          <a:bodyPr wrap="square" rtlCol="0">
            <a:spAutoFit/>
          </a:bodyPr>
          <a:lstStyle/>
          <a:p>
            <a:pPr algn="just" defTabSz="342900">
              <a:defRPr/>
            </a:pPr>
            <a:r>
              <a:rPr lang="en-GB" sz="2400" dirty="0">
                <a:solidFill>
                  <a:schemeClr val="accent5">
                    <a:lumMod val="75000"/>
                  </a:schemeClr>
                </a:solidFill>
              </a:rPr>
              <a:t>The 0-25 SEND Code of Practice (2015) identifies '</a:t>
            </a:r>
            <a:r>
              <a:rPr lang="en-GB" sz="2400" b="1" dirty="0">
                <a:solidFill>
                  <a:schemeClr val="accent5">
                    <a:lumMod val="75000"/>
                  </a:schemeClr>
                </a:solidFill>
              </a:rPr>
              <a:t>four broad areas’</a:t>
            </a:r>
            <a:r>
              <a:rPr lang="en-GB" sz="2400" dirty="0">
                <a:solidFill>
                  <a:schemeClr val="accent5">
                    <a:lumMod val="75000"/>
                  </a:schemeClr>
                </a:solidFill>
              </a:rPr>
              <a:t> of special educational need and support: </a:t>
            </a:r>
          </a:p>
          <a:p>
            <a:pPr defTabSz="342900">
              <a:defRPr/>
            </a:pPr>
            <a:endParaRPr lang="en-GB" sz="2400" dirty="0">
              <a:solidFill>
                <a:schemeClr val="accent5">
                  <a:lumMod val="75000"/>
                </a:schemeClr>
              </a:solidFill>
            </a:endParaRPr>
          </a:p>
          <a:p>
            <a:pPr marL="671513" lvl="3" indent="-214313" defTabSz="342900">
              <a:buFont typeface="Arial" panose="020B0604020202020204" pitchFamily="34" charset="0"/>
              <a:buChar char="•"/>
              <a:defRPr/>
            </a:pPr>
            <a:r>
              <a:rPr lang="en-GB" sz="2800" dirty="0">
                <a:solidFill>
                  <a:schemeClr val="accent5">
                    <a:lumMod val="75000"/>
                  </a:schemeClr>
                </a:solidFill>
              </a:rPr>
              <a:t>Communication and interaction</a:t>
            </a:r>
          </a:p>
          <a:p>
            <a:pPr marL="457200" lvl="3" defTabSz="342900">
              <a:defRPr/>
            </a:pPr>
            <a:endParaRPr lang="en-GB" sz="2800" dirty="0">
              <a:solidFill>
                <a:schemeClr val="accent5">
                  <a:lumMod val="75000"/>
                </a:schemeClr>
              </a:solidFill>
            </a:endParaRPr>
          </a:p>
          <a:p>
            <a:pPr marL="671513" lvl="3" indent="-214313" defTabSz="342900">
              <a:buFont typeface="Arial" panose="020B0604020202020204" pitchFamily="34" charset="0"/>
              <a:buChar char="•"/>
              <a:defRPr/>
            </a:pPr>
            <a:r>
              <a:rPr lang="en-GB" sz="2800" dirty="0">
                <a:solidFill>
                  <a:schemeClr val="accent5">
                    <a:lumMod val="75000"/>
                  </a:schemeClr>
                </a:solidFill>
              </a:rPr>
              <a:t>Cognition and learning </a:t>
            </a:r>
          </a:p>
          <a:p>
            <a:pPr marL="457200" lvl="3" defTabSz="342900">
              <a:defRPr/>
            </a:pPr>
            <a:endParaRPr lang="en-GB" sz="2800" dirty="0">
              <a:solidFill>
                <a:schemeClr val="accent5">
                  <a:lumMod val="75000"/>
                </a:schemeClr>
              </a:solidFill>
            </a:endParaRPr>
          </a:p>
          <a:p>
            <a:pPr marL="671513" lvl="3" indent="-214313" defTabSz="342900">
              <a:buFont typeface="Arial" panose="020B0604020202020204" pitchFamily="34" charset="0"/>
              <a:buChar char="•"/>
              <a:defRPr/>
            </a:pPr>
            <a:r>
              <a:rPr lang="en-GB" sz="2800" dirty="0">
                <a:solidFill>
                  <a:schemeClr val="accent5">
                    <a:lumMod val="75000"/>
                  </a:schemeClr>
                </a:solidFill>
              </a:rPr>
              <a:t>Social, emotional and mental health</a:t>
            </a:r>
          </a:p>
          <a:p>
            <a:pPr marL="457200" lvl="3" defTabSz="342900">
              <a:defRPr/>
            </a:pPr>
            <a:endParaRPr lang="en-GB" sz="2800" dirty="0">
              <a:solidFill>
                <a:schemeClr val="accent5">
                  <a:lumMod val="75000"/>
                </a:schemeClr>
              </a:solidFill>
            </a:endParaRPr>
          </a:p>
          <a:p>
            <a:pPr marL="671513" lvl="3" indent="-214313" defTabSz="342900">
              <a:buFont typeface="Arial" panose="020B0604020202020204" pitchFamily="34" charset="0"/>
              <a:buChar char="•"/>
              <a:defRPr/>
            </a:pPr>
            <a:r>
              <a:rPr lang="en-GB" sz="2800" dirty="0">
                <a:solidFill>
                  <a:schemeClr val="accent5">
                    <a:lumMod val="75000"/>
                  </a:schemeClr>
                </a:solidFill>
              </a:rPr>
              <a:t>Sensory and/or physical needs</a:t>
            </a:r>
            <a:endParaRPr lang="en-GB" sz="5400" dirty="0">
              <a:solidFill>
                <a:schemeClr val="accent5">
                  <a:lumMod val="75000"/>
                </a:schemeClr>
              </a:solidFill>
            </a:endParaRPr>
          </a:p>
          <a:p>
            <a:endParaRPr lang="en-GB" sz="2400" dirty="0">
              <a:solidFill>
                <a:schemeClr val="accent5">
                  <a:lumMod val="50000"/>
                </a:schemeClr>
              </a:solidFill>
            </a:endParaRPr>
          </a:p>
        </p:txBody>
      </p:sp>
    </p:spTree>
    <p:extLst>
      <p:ext uri="{BB962C8B-B14F-4D97-AF65-F5344CB8AC3E}">
        <p14:creationId xmlns:p14="http://schemas.microsoft.com/office/powerpoint/2010/main" val="241961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childTnLst>
                          </p:cTn>
                        </p:par>
                        <p:par>
                          <p:cTn id="13" fill="hold">
                            <p:stCondLst>
                              <p:cond delay="500"/>
                            </p:stCondLst>
                            <p:childTnLst>
                              <p:par>
                                <p:cTn id="14" presetID="31" presetClass="entr" presetSubtype="0" fill="hold" nodeType="afterEffect">
                                  <p:stCondLst>
                                    <p:cond delay="0"/>
                                  </p:stCondLst>
                                  <p:childTnLst>
                                    <p:set>
                                      <p:cBhvr>
                                        <p:cTn id="15" dur="1" fill="hold">
                                          <p:stCondLst>
                                            <p:cond delay="0"/>
                                          </p:stCondLst>
                                        </p:cTn>
                                        <p:tgtEl>
                                          <p:spTgt spid="15">
                                            <p:txEl>
                                              <p:pRg st="2" end="2"/>
                                            </p:txEl>
                                          </p:spTgt>
                                        </p:tgtEl>
                                        <p:attrNameLst>
                                          <p:attrName>style.visibility</p:attrName>
                                        </p:attrNameLst>
                                      </p:cBhvr>
                                      <p:to>
                                        <p:strVal val="visible"/>
                                      </p:to>
                                    </p:set>
                                    <p:anim calcmode="lin" valueType="num">
                                      <p:cBhvr>
                                        <p:cTn id="16" dur="1000" fill="hold"/>
                                        <p:tgtEl>
                                          <p:spTgt spid="15">
                                            <p:txEl>
                                              <p:pRg st="2" end="2"/>
                                            </p:txEl>
                                          </p:spTgt>
                                        </p:tgtEl>
                                        <p:attrNameLst>
                                          <p:attrName>ppt_w</p:attrName>
                                        </p:attrNameLst>
                                      </p:cBhvr>
                                      <p:tavLst>
                                        <p:tav tm="0">
                                          <p:val>
                                            <p:fltVal val="0"/>
                                          </p:val>
                                        </p:tav>
                                        <p:tav tm="100000">
                                          <p:val>
                                            <p:strVal val="#ppt_w"/>
                                          </p:val>
                                        </p:tav>
                                      </p:tavLst>
                                    </p:anim>
                                    <p:anim calcmode="lin" valueType="num">
                                      <p:cBhvr>
                                        <p:cTn id="17" dur="1000" fill="hold"/>
                                        <p:tgtEl>
                                          <p:spTgt spid="15">
                                            <p:txEl>
                                              <p:pRg st="2" end="2"/>
                                            </p:txEl>
                                          </p:spTgt>
                                        </p:tgtEl>
                                        <p:attrNameLst>
                                          <p:attrName>ppt_h</p:attrName>
                                        </p:attrNameLst>
                                      </p:cBhvr>
                                      <p:tavLst>
                                        <p:tav tm="0">
                                          <p:val>
                                            <p:fltVal val="0"/>
                                          </p:val>
                                        </p:tav>
                                        <p:tav tm="100000">
                                          <p:val>
                                            <p:strVal val="#ppt_h"/>
                                          </p:val>
                                        </p:tav>
                                      </p:tavLst>
                                    </p:anim>
                                    <p:anim calcmode="lin" valueType="num">
                                      <p:cBhvr>
                                        <p:cTn id="18" dur="1000" fill="hold"/>
                                        <p:tgtEl>
                                          <p:spTgt spid="15">
                                            <p:txEl>
                                              <p:pRg st="2" end="2"/>
                                            </p:txEl>
                                          </p:spTgt>
                                        </p:tgtEl>
                                        <p:attrNameLst>
                                          <p:attrName>style.rotation</p:attrName>
                                        </p:attrNameLst>
                                      </p:cBhvr>
                                      <p:tavLst>
                                        <p:tav tm="0">
                                          <p:val>
                                            <p:fltVal val="90"/>
                                          </p:val>
                                        </p:tav>
                                        <p:tav tm="100000">
                                          <p:val>
                                            <p:fltVal val="0"/>
                                          </p:val>
                                        </p:tav>
                                      </p:tavLst>
                                    </p:anim>
                                    <p:animEffect transition="in" filter="fade">
                                      <p:cBhvr>
                                        <p:cTn id="19" dur="1000"/>
                                        <p:tgtEl>
                                          <p:spTgt spid="1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nodeType="clickEffect">
                                  <p:stCondLst>
                                    <p:cond delay="0"/>
                                  </p:stCondLst>
                                  <p:childTnLst>
                                    <p:set>
                                      <p:cBhvr>
                                        <p:cTn id="23" dur="1" fill="hold">
                                          <p:stCondLst>
                                            <p:cond delay="0"/>
                                          </p:stCondLst>
                                        </p:cTn>
                                        <p:tgtEl>
                                          <p:spTgt spid="15">
                                            <p:txEl>
                                              <p:pRg st="4" end="4"/>
                                            </p:txEl>
                                          </p:spTgt>
                                        </p:tgtEl>
                                        <p:attrNameLst>
                                          <p:attrName>style.visibility</p:attrName>
                                        </p:attrNameLst>
                                      </p:cBhvr>
                                      <p:to>
                                        <p:strVal val="visible"/>
                                      </p:to>
                                    </p:set>
                                    <p:anim calcmode="lin" valueType="num">
                                      <p:cBhvr>
                                        <p:cTn id="24" dur="1000" fill="hold"/>
                                        <p:tgtEl>
                                          <p:spTgt spid="15">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15">
                                            <p:txEl>
                                              <p:pRg st="4" end="4"/>
                                            </p:txEl>
                                          </p:spTgt>
                                        </p:tgtEl>
                                        <p:attrNameLst>
                                          <p:attrName>ppt_h</p:attrName>
                                        </p:attrNameLst>
                                      </p:cBhvr>
                                      <p:tavLst>
                                        <p:tav tm="0">
                                          <p:val>
                                            <p:fltVal val="0"/>
                                          </p:val>
                                        </p:tav>
                                        <p:tav tm="100000">
                                          <p:val>
                                            <p:strVal val="#ppt_h"/>
                                          </p:val>
                                        </p:tav>
                                      </p:tavLst>
                                    </p:anim>
                                    <p:anim calcmode="lin" valueType="num">
                                      <p:cBhvr>
                                        <p:cTn id="26" dur="1000" fill="hold"/>
                                        <p:tgtEl>
                                          <p:spTgt spid="15">
                                            <p:txEl>
                                              <p:pRg st="4" end="4"/>
                                            </p:txEl>
                                          </p:spTgt>
                                        </p:tgtEl>
                                        <p:attrNameLst>
                                          <p:attrName>style.rotation</p:attrName>
                                        </p:attrNameLst>
                                      </p:cBhvr>
                                      <p:tavLst>
                                        <p:tav tm="0">
                                          <p:val>
                                            <p:fltVal val="90"/>
                                          </p:val>
                                        </p:tav>
                                        <p:tav tm="100000">
                                          <p:val>
                                            <p:fltVal val="0"/>
                                          </p:val>
                                        </p:tav>
                                      </p:tavLst>
                                    </p:anim>
                                    <p:animEffect transition="in" filter="fade">
                                      <p:cBhvr>
                                        <p:cTn id="27" dur="1000"/>
                                        <p:tgtEl>
                                          <p:spTgt spid="15">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5">
                                            <p:txEl>
                                              <p:pRg st="6" end="6"/>
                                            </p:txEl>
                                          </p:spTgt>
                                        </p:tgtEl>
                                        <p:attrNameLst>
                                          <p:attrName>style.visibility</p:attrName>
                                        </p:attrNameLst>
                                      </p:cBhvr>
                                      <p:to>
                                        <p:strVal val="visible"/>
                                      </p:to>
                                    </p:set>
                                    <p:anim calcmode="lin" valueType="num">
                                      <p:cBhvr>
                                        <p:cTn id="32" dur="1000" fill="hold"/>
                                        <p:tgtEl>
                                          <p:spTgt spid="15">
                                            <p:txEl>
                                              <p:pRg st="6" end="6"/>
                                            </p:txEl>
                                          </p:spTgt>
                                        </p:tgtEl>
                                        <p:attrNameLst>
                                          <p:attrName>ppt_w</p:attrName>
                                        </p:attrNameLst>
                                      </p:cBhvr>
                                      <p:tavLst>
                                        <p:tav tm="0">
                                          <p:val>
                                            <p:fltVal val="0"/>
                                          </p:val>
                                        </p:tav>
                                        <p:tav tm="100000">
                                          <p:val>
                                            <p:strVal val="#ppt_w"/>
                                          </p:val>
                                        </p:tav>
                                      </p:tavLst>
                                    </p:anim>
                                    <p:anim calcmode="lin" valueType="num">
                                      <p:cBhvr>
                                        <p:cTn id="33" dur="1000" fill="hold"/>
                                        <p:tgtEl>
                                          <p:spTgt spid="15">
                                            <p:txEl>
                                              <p:pRg st="6" end="6"/>
                                            </p:txEl>
                                          </p:spTgt>
                                        </p:tgtEl>
                                        <p:attrNameLst>
                                          <p:attrName>ppt_h</p:attrName>
                                        </p:attrNameLst>
                                      </p:cBhvr>
                                      <p:tavLst>
                                        <p:tav tm="0">
                                          <p:val>
                                            <p:fltVal val="0"/>
                                          </p:val>
                                        </p:tav>
                                        <p:tav tm="100000">
                                          <p:val>
                                            <p:strVal val="#ppt_h"/>
                                          </p:val>
                                        </p:tav>
                                      </p:tavLst>
                                    </p:anim>
                                    <p:anim calcmode="lin" valueType="num">
                                      <p:cBhvr>
                                        <p:cTn id="34" dur="1000" fill="hold"/>
                                        <p:tgtEl>
                                          <p:spTgt spid="15">
                                            <p:txEl>
                                              <p:pRg st="6" end="6"/>
                                            </p:txEl>
                                          </p:spTgt>
                                        </p:tgtEl>
                                        <p:attrNameLst>
                                          <p:attrName>style.rotation</p:attrName>
                                        </p:attrNameLst>
                                      </p:cBhvr>
                                      <p:tavLst>
                                        <p:tav tm="0">
                                          <p:val>
                                            <p:fltVal val="90"/>
                                          </p:val>
                                        </p:tav>
                                        <p:tav tm="100000">
                                          <p:val>
                                            <p:fltVal val="0"/>
                                          </p:val>
                                        </p:tav>
                                      </p:tavLst>
                                    </p:anim>
                                    <p:animEffect transition="in" filter="fade">
                                      <p:cBhvr>
                                        <p:cTn id="35" dur="1000"/>
                                        <p:tgtEl>
                                          <p:spTgt spid="15">
                                            <p:txEl>
                                              <p:pRg st="6" end="6"/>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nodeType="clickEffect">
                                  <p:stCondLst>
                                    <p:cond delay="0"/>
                                  </p:stCondLst>
                                  <p:childTnLst>
                                    <p:set>
                                      <p:cBhvr>
                                        <p:cTn id="39" dur="1" fill="hold">
                                          <p:stCondLst>
                                            <p:cond delay="0"/>
                                          </p:stCondLst>
                                        </p:cTn>
                                        <p:tgtEl>
                                          <p:spTgt spid="15">
                                            <p:txEl>
                                              <p:pRg st="8" end="8"/>
                                            </p:txEl>
                                          </p:spTgt>
                                        </p:tgtEl>
                                        <p:attrNameLst>
                                          <p:attrName>style.visibility</p:attrName>
                                        </p:attrNameLst>
                                      </p:cBhvr>
                                      <p:to>
                                        <p:strVal val="visible"/>
                                      </p:to>
                                    </p:set>
                                    <p:anim calcmode="lin" valueType="num">
                                      <p:cBhvr>
                                        <p:cTn id="40" dur="1000" fill="hold"/>
                                        <p:tgtEl>
                                          <p:spTgt spid="15">
                                            <p:txEl>
                                              <p:pRg st="8" end="8"/>
                                            </p:txEl>
                                          </p:spTgt>
                                        </p:tgtEl>
                                        <p:attrNameLst>
                                          <p:attrName>ppt_w</p:attrName>
                                        </p:attrNameLst>
                                      </p:cBhvr>
                                      <p:tavLst>
                                        <p:tav tm="0">
                                          <p:val>
                                            <p:fltVal val="0"/>
                                          </p:val>
                                        </p:tav>
                                        <p:tav tm="100000">
                                          <p:val>
                                            <p:strVal val="#ppt_w"/>
                                          </p:val>
                                        </p:tav>
                                      </p:tavLst>
                                    </p:anim>
                                    <p:anim calcmode="lin" valueType="num">
                                      <p:cBhvr>
                                        <p:cTn id="41" dur="1000" fill="hold"/>
                                        <p:tgtEl>
                                          <p:spTgt spid="15">
                                            <p:txEl>
                                              <p:pRg st="8" end="8"/>
                                            </p:txEl>
                                          </p:spTgt>
                                        </p:tgtEl>
                                        <p:attrNameLst>
                                          <p:attrName>ppt_h</p:attrName>
                                        </p:attrNameLst>
                                      </p:cBhvr>
                                      <p:tavLst>
                                        <p:tav tm="0">
                                          <p:val>
                                            <p:fltVal val="0"/>
                                          </p:val>
                                        </p:tav>
                                        <p:tav tm="100000">
                                          <p:val>
                                            <p:strVal val="#ppt_h"/>
                                          </p:val>
                                        </p:tav>
                                      </p:tavLst>
                                    </p:anim>
                                    <p:anim calcmode="lin" valueType="num">
                                      <p:cBhvr>
                                        <p:cTn id="42" dur="1000" fill="hold"/>
                                        <p:tgtEl>
                                          <p:spTgt spid="15">
                                            <p:txEl>
                                              <p:pRg st="8" end="8"/>
                                            </p:txEl>
                                          </p:spTgt>
                                        </p:tgtEl>
                                        <p:attrNameLst>
                                          <p:attrName>style.rotation</p:attrName>
                                        </p:attrNameLst>
                                      </p:cBhvr>
                                      <p:tavLst>
                                        <p:tav tm="0">
                                          <p:val>
                                            <p:fltVal val="90"/>
                                          </p:val>
                                        </p:tav>
                                        <p:tav tm="100000">
                                          <p:val>
                                            <p:fltVal val="0"/>
                                          </p:val>
                                        </p:tav>
                                      </p:tavLst>
                                    </p:anim>
                                    <p:animEffect transition="in" filter="fade">
                                      <p:cBhvr>
                                        <p:cTn id="43" dur="1000"/>
                                        <p:tgtEl>
                                          <p:spTgt spid="1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3" name="TextBox 12">
            <a:extLst>
              <a:ext uri="{FF2B5EF4-FFF2-40B4-BE49-F238E27FC236}">
                <a16:creationId xmlns:a16="http://schemas.microsoft.com/office/drawing/2014/main" id="{BB9BA72F-CB74-59BC-3B45-208CD0B6BBE9}"/>
              </a:ext>
            </a:extLst>
          </p:cNvPr>
          <p:cNvSpPr txBox="1"/>
          <p:nvPr/>
        </p:nvSpPr>
        <p:spPr>
          <a:xfrm>
            <a:off x="-762215" y="132368"/>
            <a:ext cx="11713800" cy="523220"/>
          </a:xfrm>
          <a:prstGeom prst="rect">
            <a:avLst/>
          </a:prstGeom>
          <a:noFill/>
        </p:spPr>
        <p:txBody>
          <a:bodyPr wrap="square" rtlCol="0">
            <a:spAutoFit/>
          </a:bodyPr>
          <a:lstStyle/>
          <a:p>
            <a:pPr algn="ctr"/>
            <a:r>
              <a:rPr lang="en-GB" sz="2800" dirty="0">
                <a:solidFill>
                  <a:srgbClr val="D60093"/>
                </a:solidFill>
                <a:latin typeface="+mj-lt"/>
              </a:rPr>
              <a:t>Intervention Model- Ordinarily Available Provision</a:t>
            </a:r>
          </a:p>
        </p:txBody>
      </p:sp>
      <p:sp>
        <p:nvSpPr>
          <p:cNvPr id="15" name="TextBox 14">
            <a:extLst>
              <a:ext uri="{FF2B5EF4-FFF2-40B4-BE49-F238E27FC236}">
                <a16:creationId xmlns:a16="http://schemas.microsoft.com/office/drawing/2014/main" id="{E0ED78DB-2351-C7C0-FA65-129014A2E8DD}"/>
              </a:ext>
            </a:extLst>
          </p:cNvPr>
          <p:cNvSpPr txBox="1"/>
          <p:nvPr/>
        </p:nvSpPr>
        <p:spPr>
          <a:xfrm>
            <a:off x="190500" y="660976"/>
            <a:ext cx="9313419"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solidFill>
                  <a:srgbClr val="002060"/>
                </a:solidFill>
              </a:rPr>
              <a:t>Most children with an identified special educational need can have these met through using</a:t>
            </a:r>
            <a:r>
              <a:rPr lang="en-GB" sz="2400" b="1" dirty="0">
                <a:solidFill>
                  <a:srgbClr val="002060"/>
                </a:solidFill>
              </a:rPr>
              <a:t> Ordinarily Available Provision (OAP).</a:t>
            </a:r>
            <a:r>
              <a:rPr lang="en-GB" sz="2400" dirty="0">
                <a:solidFill>
                  <a:srgbClr val="002060"/>
                </a:solidFill>
              </a:rPr>
              <a:t> </a:t>
            </a:r>
          </a:p>
          <a:p>
            <a:pPr marL="285750" indent="-285750">
              <a:buFont typeface="Arial" panose="020B0604020202020204" pitchFamily="34" charset="0"/>
              <a:buChar char="•"/>
            </a:pPr>
            <a:r>
              <a:rPr lang="en-GB" sz="2400" dirty="0">
                <a:solidFill>
                  <a:srgbClr val="002060"/>
                </a:solidFill>
              </a:rPr>
              <a:t>The term ‘Ordinarily Available Provision' comes from the SEND Code of Practice and refers to the support that mainstream schools or settings are expected to provide for a child or young person through their agreed school funding and resource arrangements.</a:t>
            </a:r>
          </a:p>
          <a:p>
            <a:pPr marL="285750" indent="-285750">
              <a:buFont typeface="Arial" panose="020B0604020202020204" pitchFamily="34" charset="0"/>
              <a:buChar char="•"/>
            </a:pPr>
            <a:r>
              <a:rPr lang="en-GB" sz="2400" dirty="0">
                <a:solidFill>
                  <a:srgbClr val="002060"/>
                </a:solidFill>
              </a:rPr>
              <a:t>This document is split into the 4 broad areas of need and offers a range of strategies and interventions that can be implemented to support children, forming part of the school’s Local Offer. </a:t>
            </a:r>
          </a:p>
        </p:txBody>
      </p:sp>
      <p:pic>
        <p:nvPicPr>
          <p:cNvPr id="11" name="Picture 10">
            <a:extLst>
              <a:ext uri="{FF2B5EF4-FFF2-40B4-BE49-F238E27FC236}">
                <a16:creationId xmlns:a16="http://schemas.microsoft.com/office/drawing/2014/main" id="{5D5F059D-4E76-D9FA-F2EF-EA91371B2AC3}"/>
              </a:ext>
            </a:extLst>
          </p:cNvPr>
          <p:cNvPicPr>
            <a:picLocks noChangeAspect="1"/>
          </p:cNvPicPr>
          <p:nvPr/>
        </p:nvPicPr>
        <p:blipFill>
          <a:blip r:embed="rId9"/>
          <a:stretch>
            <a:fillRect/>
          </a:stretch>
        </p:blipFill>
        <p:spPr>
          <a:xfrm rot="261857">
            <a:off x="9516378" y="1402030"/>
            <a:ext cx="2197890" cy="3098769"/>
          </a:xfrm>
          <a:prstGeom prst="rect">
            <a:avLst/>
          </a:prstGeom>
        </p:spPr>
      </p:pic>
    </p:spTree>
    <p:extLst>
      <p:ext uri="{BB962C8B-B14F-4D97-AF65-F5344CB8AC3E}">
        <p14:creationId xmlns:p14="http://schemas.microsoft.com/office/powerpoint/2010/main" val="362648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 calcmode="lin" valueType="num">
                                      <p:cBhvr additive="base">
                                        <p:cTn id="7"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ppt_x"/>
                                          </p:val>
                                        </p:tav>
                                        <p:tav tm="100000">
                                          <p:val>
                                            <p:strVal val="#ppt_x"/>
                                          </p:val>
                                        </p:tav>
                                      </p:tavLst>
                                    </p:anim>
                                    <p:anim calcmode="lin" valueType="num">
                                      <p:cBhvr additive="base">
                                        <p:cTn id="13" dur="500" fill="hold"/>
                                        <p:tgtEl>
                                          <p:spTgt spid="11"/>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6" presetClass="emph" presetSubtype="0" autoRev="1" fill="hold" nodeType="afterEffect">
                                  <p:stCondLst>
                                    <p:cond delay="0"/>
                                  </p:stCondLst>
                                  <p:childTnLst>
                                    <p:animScale>
                                      <p:cBhvr>
                                        <p:cTn id="16" dur="2000" fill="hold"/>
                                        <p:tgtEl>
                                          <p:spTgt spid="11"/>
                                        </p:tgtEl>
                                      </p:cBhvr>
                                      <p:by x="150000" y="150000"/>
                                    </p:animScale>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5">
                                            <p:txEl>
                                              <p:pRg st="1" end="1"/>
                                            </p:txEl>
                                          </p:spTgt>
                                        </p:tgtEl>
                                        <p:attrNameLst>
                                          <p:attrName>style.visibility</p:attrName>
                                        </p:attrNameLst>
                                      </p:cBhvr>
                                      <p:to>
                                        <p:strVal val="visible"/>
                                      </p:to>
                                    </p:set>
                                    <p:anim calcmode="lin" valueType="num">
                                      <p:cBhvr additive="base">
                                        <p:cTn id="21"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15">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5">
                                            <p:txEl>
                                              <p:pRg st="2" end="2"/>
                                            </p:txEl>
                                          </p:spTgt>
                                        </p:tgtEl>
                                        <p:attrNameLst>
                                          <p:attrName>style.visibility</p:attrName>
                                        </p:attrNameLst>
                                      </p:cBhvr>
                                      <p:to>
                                        <p:strVal val="visible"/>
                                      </p:to>
                                    </p:set>
                                    <p:anim calcmode="lin" valueType="num">
                                      <p:cBhvr additive="base">
                                        <p:cTn id="25"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5" name="TextBox 14">
            <a:extLst>
              <a:ext uri="{FF2B5EF4-FFF2-40B4-BE49-F238E27FC236}">
                <a16:creationId xmlns:a16="http://schemas.microsoft.com/office/drawing/2014/main" id="{E0ED78DB-2351-C7C0-FA65-129014A2E8DD}"/>
              </a:ext>
            </a:extLst>
          </p:cNvPr>
          <p:cNvSpPr txBox="1"/>
          <p:nvPr/>
        </p:nvSpPr>
        <p:spPr>
          <a:xfrm>
            <a:off x="209704" y="888450"/>
            <a:ext cx="6156372" cy="4154984"/>
          </a:xfrm>
          <a:prstGeom prst="rect">
            <a:avLst/>
          </a:prstGeom>
          <a:solidFill>
            <a:schemeClr val="bg1"/>
          </a:solidFill>
        </p:spPr>
        <p:txBody>
          <a:bodyPr wrap="square" rtlCol="0">
            <a:spAutoFit/>
          </a:bodyPr>
          <a:lstStyle/>
          <a:p>
            <a:pPr marL="285750" indent="-285750">
              <a:buFont typeface="Arial" panose="020B0604020202020204" pitchFamily="34" charset="0"/>
              <a:buChar char="•"/>
            </a:pPr>
            <a:r>
              <a:rPr lang="en-GB" sz="2400" dirty="0">
                <a:solidFill>
                  <a:schemeClr val="accent5">
                    <a:lumMod val="50000"/>
                  </a:schemeClr>
                </a:solidFill>
              </a:rPr>
              <a:t>Additional interventions put in place either 1:1 or small group.</a:t>
            </a:r>
          </a:p>
          <a:p>
            <a:pPr marL="285750" indent="-285750">
              <a:buFont typeface="Arial" panose="020B0604020202020204" pitchFamily="34" charset="0"/>
              <a:buChar char="•"/>
            </a:pPr>
            <a:r>
              <a:rPr lang="en-GB" sz="2400" dirty="0">
                <a:solidFill>
                  <a:schemeClr val="accent5">
                    <a:lumMod val="50000"/>
                  </a:schemeClr>
                </a:solidFill>
              </a:rPr>
              <a:t>Intervention progress monitored through Individual Education Plans/ Support Plans</a:t>
            </a:r>
          </a:p>
          <a:p>
            <a:pPr marL="285750" indent="-285750">
              <a:buFont typeface="Arial" panose="020B0604020202020204" pitchFamily="34" charset="0"/>
              <a:buChar char="•"/>
            </a:pPr>
            <a:r>
              <a:rPr lang="en-GB" sz="2400" dirty="0">
                <a:solidFill>
                  <a:schemeClr val="accent5">
                    <a:lumMod val="50000"/>
                  </a:schemeClr>
                </a:solidFill>
              </a:rPr>
              <a:t>Child might be added to SEND Register- if less than expected progress being made. </a:t>
            </a:r>
          </a:p>
          <a:p>
            <a:pPr marL="285750" indent="-285750">
              <a:buFont typeface="Arial" panose="020B0604020202020204" pitchFamily="34" charset="0"/>
              <a:buChar char="•"/>
            </a:pPr>
            <a:r>
              <a:rPr lang="en-GB" sz="2400" dirty="0">
                <a:solidFill>
                  <a:schemeClr val="accent5">
                    <a:lumMod val="50000"/>
                  </a:schemeClr>
                </a:solidFill>
              </a:rPr>
              <a:t>Advice sought from professionals if required: for example, Speech and Language therapist, Specialist Teacher for Inclusive Practice (STIPS) . </a:t>
            </a:r>
          </a:p>
        </p:txBody>
      </p:sp>
      <p:pic>
        <p:nvPicPr>
          <p:cNvPr id="1026" name="Picture 2" descr="Speech and Language Therapy for Attention Deficit Hyperactivity Disorder |  Attention Deficit Hyperactivity Disorder | Conditions | ASD clinic.co.uk |  Social, behavioural &amp; communication therapy">
            <a:extLst>
              <a:ext uri="{FF2B5EF4-FFF2-40B4-BE49-F238E27FC236}">
                <a16:creationId xmlns:a16="http://schemas.microsoft.com/office/drawing/2014/main" id="{01F7CC3B-0326-6712-7A54-584EF585ED1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043210" y="853787"/>
            <a:ext cx="3397965" cy="226531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0B5DE7E7-1336-5EF0-5EA2-7A6673DF84D6}"/>
              </a:ext>
            </a:extLst>
          </p:cNvPr>
          <p:cNvPicPr>
            <a:picLocks noChangeAspect="1"/>
          </p:cNvPicPr>
          <p:nvPr/>
        </p:nvPicPr>
        <p:blipFill>
          <a:blip r:embed="rId10"/>
          <a:stretch>
            <a:fillRect/>
          </a:stretch>
        </p:blipFill>
        <p:spPr>
          <a:xfrm>
            <a:off x="6561400" y="3429000"/>
            <a:ext cx="3865266" cy="1932633"/>
          </a:xfrm>
          <a:prstGeom prst="rect">
            <a:avLst/>
          </a:prstGeom>
        </p:spPr>
      </p:pic>
      <p:sp>
        <p:nvSpPr>
          <p:cNvPr id="11" name="TextBox 10">
            <a:extLst>
              <a:ext uri="{FF2B5EF4-FFF2-40B4-BE49-F238E27FC236}">
                <a16:creationId xmlns:a16="http://schemas.microsoft.com/office/drawing/2014/main" id="{361EA58C-9B94-A075-D554-AFB9E84A4DD6}"/>
              </a:ext>
            </a:extLst>
          </p:cNvPr>
          <p:cNvSpPr txBox="1"/>
          <p:nvPr/>
        </p:nvSpPr>
        <p:spPr>
          <a:xfrm>
            <a:off x="-762215" y="132368"/>
            <a:ext cx="11713800" cy="523220"/>
          </a:xfrm>
          <a:prstGeom prst="rect">
            <a:avLst/>
          </a:prstGeom>
          <a:noFill/>
        </p:spPr>
        <p:txBody>
          <a:bodyPr wrap="square" rtlCol="0">
            <a:spAutoFit/>
          </a:bodyPr>
          <a:lstStyle/>
          <a:p>
            <a:pPr algn="ctr"/>
            <a:r>
              <a:rPr lang="en-GB" sz="2800" dirty="0">
                <a:solidFill>
                  <a:srgbClr val="D60093"/>
                </a:solidFill>
                <a:latin typeface="+mj-lt"/>
              </a:rPr>
              <a:t>Intervention Model- Additional Support</a:t>
            </a:r>
          </a:p>
        </p:txBody>
      </p:sp>
    </p:spTree>
    <p:extLst>
      <p:ext uri="{BB962C8B-B14F-4D97-AF65-F5344CB8AC3E}">
        <p14:creationId xmlns:p14="http://schemas.microsoft.com/office/powerpoint/2010/main" val="2034345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additive="base">
                                        <p:cTn id="11" dur="500" fill="hold"/>
                                        <p:tgtEl>
                                          <p:spTgt spid="1026"/>
                                        </p:tgtEl>
                                        <p:attrNameLst>
                                          <p:attrName>ppt_x</p:attrName>
                                        </p:attrNameLst>
                                      </p:cBhvr>
                                      <p:tavLst>
                                        <p:tav tm="0">
                                          <p:val>
                                            <p:strVal val="#ppt_x"/>
                                          </p:val>
                                        </p:tav>
                                        <p:tav tm="100000">
                                          <p:val>
                                            <p:strVal val="#ppt_x"/>
                                          </p:val>
                                        </p:tav>
                                      </p:tavLst>
                                    </p:anim>
                                    <p:anim calcmode="lin" valueType="num">
                                      <p:cBhvr additive="base">
                                        <p:cTn id="12" dur="500" fill="hold"/>
                                        <p:tgtEl>
                                          <p:spTgt spid="1026"/>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883EE-3FB7-0B4D-1E6B-AA8F1889BF0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D771071-9C5F-1E04-BCA3-42E16560F947}"/>
              </a:ext>
            </a:extLst>
          </p:cNvPr>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DC849EFC-814D-0478-5362-F13A10774720}"/>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0A2B12D-042F-3845-03C3-C6C99AF7C35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BA976C7A-D1CE-90EC-09A4-1852A54CFBF5}"/>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38BA058C-59E2-0DD9-11D6-348FE8C84EE8}"/>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E73571B7-5B92-9269-4530-D11CD07D5260}"/>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EB22CB97-2939-58BF-C592-5BBC65544B8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0CA647A4-D0D3-FCEF-0DE3-4B9F0069C163}"/>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0" name="Title 1">
            <a:extLst>
              <a:ext uri="{FF2B5EF4-FFF2-40B4-BE49-F238E27FC236}">
                <a16:creationId xmlns:a16="http://schemas.microsoft.com/office/drawing/2014/main" id="{51922AAC-15DD-C1DC-2B83-CB7765BB4724}"/>
              </a:ext>
            </a:extLst>
          </p:cNvPr>
          <p:cNvSpPr>
            <a:spLocks noGrp="1"/>
          </p:cNvSpPr>
          <p:nvPr>
            <p:ph type="title"/>
          </p:nvPr>
        </p:nvSpPr>
        <p:spPr>
          <a:xfrm>
            <a:off x="215051" y="2224405"/>
            <a:ext cx="10191160" cy="1325563"/>
          </a:xfrm>
        </p:spPr>
        <p:txBody>
          <a:bodyPr>
            <a:normAutofit fontScale="90000"/>
          </a:bodyPr>
          <a:lstStyle/>
          <a:p>
            <a:pPr algn="ctr"/>
            <a:r>
              <a:rPr lang="en-GB" dirty="0"/>
              <a:t>What Ordinarily Available Provision and Additional Support looks like at St Mary’s </a:t>
            </a:r>
          </a:p>
        </p:txBody>
      </p:sp>
    </p:spTree>
    <p:extLst>
      <p:ext uri="{BB962C8B-B14F-4D97-AF65-F5344CB8AC3E}">
        <p14:creationId xmlns:p14="http://schemas.microsoft.com/office/powerpoint/2010/main" val="3236188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6">
            <a:extLst>
              <a:ext uri="{FF2B5EF4-FFF2-40B4-BE49-F238E27FC236}">
                <a16:creationId xmlns:a16="http://schemas.microsoft.com/office/drawing/2014/main" id="{1C7AF9B7-D25C-4386-ACF6-6015D58E09A9}"/>
              </a:ext>
            </a:extLst>
          </p:cNvPr>
          <p:cNvGraphicFramePr>
            <a:graphicFrameLocks noGrp="1"/>
          </p:cNvGraphicFramePr>
          <p:nvPr>
            <p:ph idx="1"/>
            <p:extLst>
              <p:ext uri="{D42A27DB-BD31-4B8C-83A1-F6EECF244321}">
                <p14:modId xmlns:p14="http://schemas.microsoft.com/office/powerpoint/2010/main" val="1435022247"/>
              </p:ext>
            </p:extLst>
          </p:nvPr>
        </p:nvGraphicFramePr>
        <p:xfrm>
          <a:off x="924886" y="387991"/>
          <a:ext cx="9872664" cy="5618480"/>
        </p:xfrm>
        <a:graphic>
          <a:graphicData uri="http://schemas.openxmlformats.org/drawingml/2006/table">
            <a:tbl>
              <a:tblPr firstRow="1" bandRow="1">
                <a:tableStyleId>{5C22544A-7EE6-4342-B048-85BDC9FD1C3A}</a:tableStyleId>
              </a:tblPr>
              <a:tblGrid>
                <a:gridCol w="4936332">
                  <a:extLst>
                    <a:ext uri="{9D8B030D-6E8A-4147-A177-3AD203B41FA5}">
                      <a16:colId xmlns:a16="http://schemas.microsoft.com/office/drawing/2014/main" val="3786822623"/>
                    </a:ext>
                  </a:extLst>
                </a:gridCol>
                <a:gridCol w="4936332">
                  <a:extLst>
                    <a:ext uri="{9D8B030D-6E8A-4147-A177-3AD203B41FA5}">
                      <a16:colId xmlns:a16="http://schemas.microsoft.com/office/drawing/2014/main" val="2446919524"/>
                    </a:ext>
                  </a:extLst>
                </a:gridCol>
              </a:tblGrid>
              <a:tr h="370840">
                <a:tc>
                  <a:txBody>
                    <a:bodyPr/>
                    <a:lstStyle/>
                    <a:p>
                      <a:pPr algn="ctr"/>
                      <a:r>
                        <a:rPr lang="en-GB" b="1" dirty="0"/>
                        <a:t>Social, Emotional and Mental Health</a:t>
                      </a:r>
                    </a:p>
                  </a:txBody>
                  <a:tcPr/>
                </a:tc>
                <a:tc>
                  <a:txBody>
                    <a:bodyPr/>
                    <a:lstStyle/>
                    <a:p>
                      <a:pPr algn="ctr"/>
                      <a:r>
                        <a:rPr lang="en-GB" b="1" dirty="0"/>
                        <a:t>Cognition and Learning</a:t>
                      </a:r>
                    </a:p>
                  </a:txBody>
                  <a:tcPr/>
                </a:tc>
                <a:extLst>
                  <a:ext uri="{0D108BD9-81ED-4DB2-BD59-A6C34878D82A}">
                    <a16:rowId xmlns:a16="http://schemas.microsoft.com/office/drawing/2014/main" val="1610006672"/>
                  </a:ext>
                </a:extLst>
              </a:tr>
              <a:tr h="370840">
                <a:tc>
                  <a:txBody>
                    <a:bodyPr/>
                    <a:lstStyle/>
                    <a:p>
                      <a:pPr marL="285750" indent="-285750" algn="ctr">
                        <a:buFont typeface="Arial" panose="020B0604020202020204" pitchFamily="34" charset="0"/>
                        <a:buChar char="•"/>
                      </a:pPr>
                      <a:r>
                        <a:rPr lang="en-GB" sz="1400" b="0" dirty="0">
                          <a:highlight>
                            <a:srgbClr val="FFFF00"/>
                          </a:highlight>
                        </a:rPr>
                        <a:t>ELSA</a:t>
                      </a:r>
                    </a:p>
                    <a:p>
                      <a:pPr marL="285750" indent="-285750" algn="ctr">
                        <a:buFont typeface="Arial" panose="020B0604020202020204" pitchFamily="34" charset="0"/>
                        <a:buChar char="•"/>
                      </a:pPr>
                      <a:r>
                        <a:rPr lang="en-GB" sz="1400" b="0" dirty="0">
                          <a:highlight>
                            <a:srgbClr val="FFFF00"/>
                          </a:highlight>
                        </a:rPr>
                        <a:t>Counselling</a:t>
                      </a:r>
                    </a:p>
                    <a:p>
                      <a:pPr marL="285750" indent="-285750" algn="ctr">
                        <a:buFont typeface="Arial" panose="020B0604020202020204" pitchFamily="34" charset="0"/>
                        <a:buChar char="•"/>
                      </a:pPr>
                      <a:r>
                        <a:rPr lang="en-GB" sz="1400" b="0" dirty="0">
                          <a:highlight>
                            <a:srgbClr val="FFFF00"/>
                          </a:highlight>
                        </a:rPr>
                        <a:t>Play therapy</a:t>
                      </a:r>
                    </a:p>
                    <a:p>
                      <a:pPr marL="285750" indent="-285750" algn="ctr">
                        <a:buFont typeface="Arial" panose="020B0604020202020204" pitchFamily="34" charset="0"/>
                        <a:buChar char="•"/>
                      </a:pPr>
                      <a:r>
                        <a:rPr lang="en-GB" sz="1400" b="0" dirty="0"/>
                        <a:t>Nurture group</a:t>
                      </a:r>
                    </a:p>
                    <a:p>
                      <a:pPr marL="285750" indent="-285750" algn="ctr">
                        <a:buFont typeface="Arial" panose="020B0604020202020204" pitchFamily="34" charset="0"/>
                        <a:buChar char="•"/>
                      </a:pPr>
                      <a:r>
                        <a:rPr lang="en-GB" sz="1400" b="0" dirty="0"/>
                        <a:t>Indoor buddies group</a:t>
                      </a:r>
                    </a:p>
                    <a:p>
                      <a:pPr marL="285750" indent="-285750" algn="ctr">
                        <a:buFont typeface="Arial" panose="020B0604020202020204" pitchFamily="34" charset="0"/>
                        <a:buChar char="•"/>
                      </a:pPr>
                      <a:r>
                        <a:rPr lang="en-GB" sz="1400" b="0" dirty="0"/>
                        <a:t>Lego therapy</a:t>
                      </a:r>
                    </a:p>
                    <a:p>
                      <a:pPr marL="285750" indent="-285750" algn="ctr">
                        <a:buFont typeface="Arial" panose="020B0604020202020204" pitchFamily="34" charset="0"/>
                        <a:buChar char="•"/>
                      </a:pPr>
                      <a:r>
                        <a:rPr lang="en-GB" sz="1400" b="0" dirty="0"/>
                        <a:t>Attention Bucket</a:t>
                      </a:r>
                    </a:p>
                    <a:p>
                      <a:pPr marL="285750" indent="-285750" algn="ctr">
                        <a:buFont typeface="Arial" panose="020B0604020202020204" pitchFamily="34" charset="0"/>
                        <a:buChar char="•"/>
                      </a:pPr>
                      <a:r>
                        <a:rPr lang="en-GB" sz="1400" b="0" dirty="0"/>
                        <a:t>Social stories</a:t>
                      </a:r>
                    </a:p>
                    <a:p>
                      <a:pPr marL="285750" indent="-285750" algn="ctr">
                        <a:buFont typeface="Arial" panose="020B0604020202020204" pitchFamily="34" charset="0"/>
                        <a:buChar char="•"/>
                      </a:pPr>
                      <a:r>
                        <a:rPr lang="en-GB" sz="1400" b="0" dirty="0"/>
                        <a:t>Comic strip conversations</a:t>
                      </a:r>
                    </a:p>
                    <a:p>
                      <a:pPr marL="285750" indent="-285750" algn="ctr">
                        <a:buFont typeface="Arial" panose="020B0604020202020204" pitchFamily="34" charset="0"/>
                        <a:buChar char="•"/>
                      </a:pPr>
                      <a:r>
                        <a:rPr lang="en-GB" sz="1400" b="0" dirty="0"/>
                        <a:t>Home-school Link Worker</a:t>
                      </a:r>
                    </a:p>
                  </a:txBody>
                  <a:tcPr/>
                </a:tc>
                <a:tc>
                  <a:txBody>
                    <a:bodyPr/>
                    <a:lstStyle/>
                    <a:p>
                      <a:pPr marL="285750" indent="-285750" algn="ctr">
                        <a:buFont typeface="Arial" panose="020B0604020202020204" pitchFamily="34" charset="0"/>
                        <a:buChar char="•"/>
                      </a:pPr>
                      <a:r>
                        <a:rPr lang="en-GB" sz="1400" b="0" dirty="0"/>
                        <a:t>Chrome book</a:t>
                      </a:r>
                    </a:p>
                    <a:p>
                      <a:pPr marL="285750" indent="-285750" algn="ctr">
                        <a:buFont typeface="Arial" panose="020B0604020202020204" pitchFamily="34" charset="0"/>
                        <a:buChar char="•"/>
                      </a:pPr>
                      <a:r>
                        <a:rPr lang="en-GB" sz="1400" b="0" dirty="0"/>
                        <a:t>Pre-teach</a:t>
                      </a:r>
                    </a:p>
                    <a:p>
                      <a:pPr marL="285750" indent="-285750" algn="ctr">
                        <a:buFont typeface="Arial" panose="020B0604020202020204" pitchFamily="34" charset="0"/>
                        <a:buChar char="•"/>
                      </a:pPr>
                      <a:r>
                        <a:rPr lang="en-GB" sz="1400" b="0" dirty="0"/>
                        <a:t>Scaffolding</a:t>
                      </a:r>
                    </a:p>
                    <a:p>
                      <a:pPr marL="285750" indent="-285750" algn="ctr">
                        <a:buFont typeface="Arial" panose="020B0604020202020204" pitchFamily="34" charset="0"/>
                        <a:buChar char="•"/>
                      </a:pPr>
                      <a:r>
                        <a:rPr lang="en-GB" sz="1400" b="0" dirty="0"/>
                        <a:t>Sand-timers, concrete resources</a:t>
                      </a:r>
                    </a:p>
                    <a:p>
                      <a:pPr marL="285750" indent="-285750" algn="ctr">
                        <a:buFont typeface="Arial" panose="020B0604020202020204" pitchFamily="34" charset="0"/>
                        <a:buChar char="•"/>
                      </a:pPr>
                      <a:r>
                        <a:rPr lang="en-GB" sz="1400" b="0" dirty="0">
                          <a:highlight>
                            <a:srgbClr val="FFFF00"/>
                          </a:highlight>
                        </a:rPr>
                        <a:t>Precision teaching</a:t>
                      </a:r>
                    </a:p>
                    <a:p>
                      <a:pPr marL="285750" indent="-285750" algn="ctr">
                        <a:buFont typeface="Arial" panose="020B0604020202020204" pitchFamily="34" charset="0"/>
                        <a:buChar char="•"/>
                      </a:pPr>
                      <a:r>
                        <a:rPr lang="en-GB" sz="1400" b="0" dirty="0">
                          <a:highlight>
                            <a:srgbClr val="FFFF00"/>
                          </a:highlight>
                        </a:rPr>
                        <a:t>Tutoring</a:t>
                      </a:r>
                    </a:p>
                    <a:p>
                      <a:pPr marL="285750" indent="-285750" algn="ctr">
                        <a:buFont typeface="Arial" panose="020B0604020202020204" pitchFamily="34" charset="0"/>
                        <a:buChar char="•"/>
                      </a:pPr>
                      <a:r>
                        <a:rPr lang="en-GB" sz="1400" b="0" dirty="0"/>
                        <a:t>Daily readers</a:t>
                      </a:r>
                    </a:p>
                    <a:p>
                      <a:pPr marL="285750" indent="-285750" algn="ctr">
                        <a:buFont typeface="Arial" panose="020B0604020202020204" pitchFamily="34" charset="0"/>
                        <a:buChar char="•"/>
                      </a:pPr>
                      <a:r>
                        <a:rPr lang="en-GB" sz="1400" b="0" dirty="0"/>
                        <a:t>5 minute box</a:t>
                      </a:r>
                    </a:p>
                    <a:p>
                      <a:pPr marL="285750" indent="-285750" algn="ctr">
                        <a:buFont typeface="Arial" panose="020B0604020202020204" pitchFamily="34" charset="0"/>
                        <a:buChar char="•"/>
                      </a:pPr>
                      <a:r>
                        <a:rPr lang="en-GB" sz="1400" b="0" dirty="0"/>
                        <a:t>Number box</a:t>
                      </a:r>
                    </a:p>
                    <a:p>
                      <a:pPr marL="285750" indent="-285750" algn="ctr">
                        <a:buFont typeface="Arial" panose="020B0604020202020204" pitchFamily="34" charset="0"/>
                        <a:buChar char="•"/>
                      </a:pPr>
                      <a:r>
                        <a:rPr lang="en-GB" sz="1400" b="0" dirty="0" err="1"/>
                        <a:t>Nessy</a:t>
                      </a:r>
                      <a:endParaRPr lang="en-GB" sz="1400" b="0" dirty="0"/>
                    </a:p>
                    <a:p>
                      <a:pPr marL="285750" indent="-285750" algn="ctr">
                        <a:buFont typeface="Arial" panose="020B0604020202020204" pitchFamily="34" charset="0"/>
                        <a:buChar char="•"/>
                      </a:pPr>
                      <a:r>
                        <a:rPr lang="en-GB" sz="1400" b="0" dirty="0" err="1"/>
                        <a:t>Numbots</a:t>
                      </a:r>
                      <a:endParaRPr lang="en-GB" sz="1400" b="0" dirty="0"/>
                    </a:p>
                    <a:p>
                      <a:pPr marL="285750" indent="-285750" algn="ctr">
                        <a:buFont typeface="Arial" panose="020B0604020202020204" pitchFamily="34" charset="0"/>
                        <a:buChar char="•"/>
                      </a:pPr>
                      <a:r>
                        <a:rPr lang="en-GB" sz="1400" b="0" dirty="0"/>
                        <a:t>Power of 2</a:t>
                      </a:r>
                    </a:p>
                    <a:p>
                      <a:pPr marL="285750" indent="-285750" algn="ctr">
                        <a:buFont typeface="Arial" panose="020B0604020202020204" pitchFamily="34" charset="0"/>
                        <a:buChar char="•"/>
                      </a:pPr>
                      <a:r>
                        <a:rPr lang="en-GB" sz="1400" b="0" dirty="0"/>
                        <a:t>Toe by Toe</a:t>
                      </a:r>
                    </a:p>
                  </a:txBody>
                  <a:tcPr/>
                </a:tc>
                <a:extLst>
                  <a:ext uri="{0D108BD9-81ED-4DB2-BD59-A6C34878D82A}">
                    <a16:rowId xmlns:a16="http://schemas.microsoft.com/office/drawing/2014/main" val="374956019"/>
                  </a:ext>
                </a:extLst>
              </a:tr>
              <a:tr h="370840">
                <a:tc>
                  <a:txBody>
                    <a:bodyPr/>
                    <a:lstStyle/>
                    <a:p>
                      <a:pPr algn="ctr"/>
                      <a:r>
                        <a:rPr lang="en-GB" b="1" dirty="0"/>
                        <a:t>Communication and Interaction</a:t>
                      </a:r>
                    </a:p>
                  </a:txBody>
                  <a:tcPr/>
                </a:tc>
                <a:tc>
                  <a:txBody>
                    <a:bodyPr/>
                    <a:lstStyle/>
                    <a:p>
                      <a:pPr algn="ctr"/>
                      <a:r>
                        <a:rPr lang="en-GB" b="1" dirty="0"/>
                        <a:t>Sensory and Physical</a:t>
                      </a:r>
                    </a:p>
                  </a:txBody>
                  <a:tcPr/>
                </a:tc>
                <a:extLst>
                  <a:ext uri="{0D108BD9-81ED-4DB2-BD59-A6C34878D82A}">
                    <a16:rowId xmlns:a16="http://schemas.microsoft.com/office/drawing/2014/main" val="3307873169"/>
                  </a:ext>
                </a:extLst>
              </a:tr>
              <a:tr h="370840">
                <a:tc>
                  <a:txBody>
                    <a:bodyPr/>
                    <a:lstStyle/>
                    <a:p>
                      <a:pPr marL="285750" indent="-285750" algn="ctr">
                        <a:buFont typeface="Arial" panose="020B0604020202020204" pitchFamily="34" charset="0"/>
                        <a:buChar char="•"/>
                      </a:pPr>
                      <a:r>
                        <a:rPr lang="en-GB" sz="1400" dirty="0" err="1"/>
                        <a:t>Elklan</a:t>
                      </a:r>
                      <a:endParaRPr lang="en-GB" sz="1400" dirty="0"/>
                    </a:p>
                    <a:p>
                      <a:pPr marL="285750" indent="-285750" algn="ctr">
                        <a:buFont typeface="Arial" panose="020B0604020202020204" pitchFamily="34" charset="0"/>
                        <a:buChar char="•"/>
                      </a:pPr>
                      <a:r>
                        <a:rPr lang="en-GB" sz="1400" dirty="0"/>
                        <a:t>Developing phonological awareness</a:t>
                      </a:r>
                    </a:p>
                    <a:p>
                      <a:pPr marL="285750" indent="-285750" algn="ctr">
                        <a:buFont typeface="Arial" panose="020B0604020202020204" pitchFamily="34" charset="0"/>
                        <a:buChar char="•"/>
                      </a:pPr>
                      <a:r>
                        <a:rPr lang="en-GB" sz="1400" dirty="0"/>
                        <a:t>Ultimate guide to phonological awareness</a:t>
                      </a:r>
                    </a:p>
                    <a:p>
                      <a:pPr marL="285750" indent="-285750" algn="ctr">
                        <a:buFont typeface="Arial" panose="020B0604020202020204" pitchFamily="34" charset="0"/>
                        <a:buChar char="•"/>
                      </a:pPr>
                      <a:r>
                        <a:rPr lang="en-GB" sz="1400" dirty="0"/>
                        <a:t>Semantic links</a:t>
                      </a:r>
                    </a:p>
                    <a:p>
                      <a:pPr marL="285750" indent="-285750" algn="ctr">
                        <a:buFont typeface="Arial" panose="020B0604020202020204" pitchFamily="34" charset="0"/>
                        <a:buChar char="•"/>
                      </a:pPr>
                      <a:r>
                        <a:rPr lang="en-GB" sz="1400" dirty="0"/>
                        <a:t>PALS social skills programme</a:t>
                      </a:r>
                    </a:p>
                    <a:p>
                      <a:pPr marL="285750" indent="-285750" algn="ctr">
                        <a:buFont typeface="Arial" panose="020B0604020202020204" pitchFamily="34" charset="0"/>
                        <a:buChar char="•"/>
                      </a:pPr>
                      <a:r>
                        <a:rPr lang="en-GB" sz="1400" dirty="0"/>
                        <a:t>Language for thinking</a:t>
                      </a:r>
                    </a:p>
                    <a:p>
                      <a:pPr marL="285750" indent="-285750" algn="ctr">
                        <a:buFont typeface="Arial" panose="020B0604020202020204" pitchFamily="34" charset="0"/>
                        <a:buChar char="•"/>
                      </a:pPr>
                      <a:r>
                        <a:rPr lang="en-GB" sz="1400" dirty="0"/>
                        <a:t>Socially speaking</a:t>
                      </a:r>
                    </a:p>
                    <a:p>
                      <a:pPr marL="285750" indent="-285750" algn="ctr">
                        <a:buFont typeface="Arial" panose="020B0604020202020204" pitchFamily="34" charset="0"/>
                        <a:buChar char="•"/>
                      </a:pPr>
                      <a:r>
                        <a:rPr lang="en-GB" sz="1400" dirty="0"/>
                        <a:t>ALD boards, visual timetables, now-next boards, symbols</a:t>
                      </a:r>
                    </a:p>
                  </a:txBody>
                  <a:tcPr/>
                </a:tc>
                <a:tc>
                  <a:txBody>
                    <a:bodyPr/>
                    <a:lstStyle/>
                    <a:p>
                      <a:pPr marL="285750" indent="-285750" algn="ctr">
                        <a:buFont typeface="Arial" panose="020B0604020202020204" pitchFamily="34" charset="0"/>
                        <a:buChar char="•"/>
                      </a:pPr>
                      <a:r>
                        <a:rPr lang="en-GB" sz="1400" dirty="0" err="1"/>
                        <a:t>Handies</a:t>
                      </a:r>
                      <a:endParaRPr lang="en-GB" sz="1400" dirty="0"/>
                    </a:p>
                    <a:p>
                      <a:pPr marL="285750" indent="-285750" algn="ctr">
                        <a:buFont typeface="Arial" panose="020B0604020202020204" pitchFamily="34" charset="0"/>
                        <a:buChar char="•"/>
                      </a:pPr>
                      <a:r>
                        <a:rPr lang="en-GB" sz="1400" dirty="0"/>
                        <a:t>Sensory Circuits</a:t>
                      </a:r>
                    </a:p>
                    <a:p>
                      <a:pPr marL="285750" indent="-285750" algn="ctr">
                        <a:buFont typeface="Arial" panose="020B0604020202020204" pitchFamily="34" charset="0"/>
                        <a:buChar char="•"/>
                      </a:pPr>
                      <a:r>
                        <a:rPr lang="en-GB" sz="1400" dirty="0"/>
                        <a:t>Movement breaks</a:t>
                      </a:r>
                    </a:p>
                    <a:p>
                      <a:pPr marL="285750" indent="-285750" algn="ctr">
                        <a:buFont typeface="Arial" panose="020B0604020202020204" pitchFamily="34" charset="0"/>
                        <a:buChar char="•"/>
                      </a:pPr>
                      <a:r>
                        <a:rPr lang="en-GB" sz="1400" dirty="0"/>
                        <a:t>Resources e.g. move ‘n’ sit cushion, ear defenders, fidget tools, chair-bands, pencil grips, chew tools</a:t>
                      </a:r>
                    </a:p>
                    <a:p>
                      <a:pPr marL="285750" indent="-285750" algn="ctr">
                        <a:buFont typeface="Arial" panose="020B0604020202020204" pitchFamily="34" charset="0"/>
                        <a:buChar char="•"/>
                      </a:pPr>
                      <a:r>
                        <a:rPr lang="en-GB" sz="1400" dirty="0"/>
                        <a:t>Sensory room</a:t>
                      </a:r>
                    </a:p>
                    <a:p>
                      <a:pPr marL="285750" indent="-285750" algn="ctr">
                        <a:buFont typeface="Arial" panose="020B0604020202020204" pitchFamily="34" charset="0"/>
                        <a:buChar char="•"/>
                      </a:pPr>
                      <a:r>
                        <a:rPr lang="en-GB" sz="1400" dirty="0"/>
                        <a:t>Class sensory box</a:t>
                      </a:r>
                    </a:p>
                  </a:txBody>
                  <a:tcPr/>
                </a:tc>
                <a:extLst>
                  <a:ext uri="{0D108BD9-81ED-4DB2-BD59-A6C34878D82A}">
                    <a16:rowId xmlns:a16="http://schemas.microsoft.com/office/drawing/2014/main" val="4239707639"/>
                  </a:ext>
                </a:extLst>
              </a:tr>
            </a:tbl>
          </a:graphicData>
        </a:graphic>
      </p:graphicFrame>
    </p:spTree>
    <p:extLst>
      <p:ext uri="{BB962C8B-B14F-4D97-AF65-F5344CB8AC3E}">
        <p14:creationId xmlns:p14="http://schemas.microsoft.com/office/powerpoint/2010/main" val="1011212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3" name="TextBox 12">
            <a:extLst>
              <a:ext uri="{FF2B5EF4-FFF2-40B4-BE49-F238E27FC236}">
                <a16:creationId xmlns:a16="http://schemas.microsoft.com/office/drawing/2014/main" id="{BB9BA72F-CB74-59BC-3B45-208CD0B6BBE9}"/>
              </a:ext>
            </a:extLst>
          </p:cNvPr>
          <p:cNvSpPr txBox="1"/>
          <p:nvPr/>
        </p:nvSpPr>
        <p:spPr>
          <a:xfrm>
            <a:off x="3639740" y="195660"/>
            <a:ext cx="3602269" cy="584775"/>
          </a:xfrm>
          <a:prstGeom prst="rect">
            <a:avLst/>
          </a:prstGeom>
          <a:noFill/>
        </p:spPr>
        <p:txBody>
          <a:bodyPr wrap="none" rtlCol="0">
            <a:spAutoFit/>
          </a:bodyPr>
          <a:lstStyle/>
          <a:p>
            <a:pPr algn="ctr"/>
            <a:r>
              <a:rPr lang="en-GB" sz="3200" dirty="0">
                <a:solidFill>
                  <a:srgbClr val="FF0000"/>
                </a:solidFill>
                <a:latin typeface="+mj-lt"/>
              </a:rPr>
              <a:t>Specialist Support </a:t>
            </a:r>
          </a:p>
        </p:txBody>
      </p:sp>
      <p:sp>
        <p:nvSpPr>
          <p:cNvPr id="15" name="TextBox 14">
            <a:extLst>
              <a:ext uri="{FF2B5EF4-FFF2-40B4-BE49-F238E27FC236}">
                <a16:creationId xmlns:a16="http://schemas.microsoft.com/office/drawing/2014/main" id="{E0ED78DB-2351-C7C0-FA65-129014A2E8DD}"/>
              </a:ext>
            </a:extLst>
          </p:cNvPr>
          <p:cNvSpPr txBox="1"/>
          <p:nvPr/>
        </p:nvSpPr>
        <p:spPr>
          <a:xfrm>
            <a:off x="226173" y="652056"/>
            <a:ext cx="10159560" cy="5262979"/>
          </a:xfrm>
          <a:prstGeom prst="rect">
            <a:avLst/>
          </a:prstGeom>
          <a:noFill/>
        </p:spPr>
        <p:txBody>
          <a:bodyPr wrap="square" rtlCol="0">
            <a:spAutoFit/>
          </a:bodyPr>
          <a:lstStyle/>
          <a:p>
            <a:pPr algn="just" defTabSz="342900">
              <a:defRPr/>
            </a:pPr>
            <a:r>
              <a:rPr lang="en-GB" sz="2400" dirty="0">
                <a:solidFill>
                  <a:schemeClr val="accent5">
                    <a:lumMod val="50000"/>
                  </a:schemeClr>
                </a:solidFill>
              </a:rPr>
              <a:t>Specialist services offer support for children with complex needs who require a high level of additional support, identified following assessments. Assessments can be carried out by school and or other services in Surrey. Typically support will be individual and longer-term following the </a:t>
            </a:r>
            <a:r>
              <a:rPr lang="en-GB" sz="2400" b="1" dirty="0">
                <a:solidFill>
                  <a:schemeClr val="accent5">
                    <a:lumMod val="50000"/>
                  </a:schemeClr>
                </a:solidFill>
              </a:rPr>
              <a:t>assess, plan, do, review </a:t>
            </a:r>
            <a:r>
              <a:rPr lang="en-GB" sz="2400" dirty="0">
                <a:solidFill>
                  <a:schemeClr val="accent5">
                    <a:lumMod val="50000"/>
                  </a:schemeClr>
                </a:solidFill>
              </a:rPr>
              <a:t>approach [APDR]</a:t>
            </a:r>
          </a:p>
          <a:p>
            <a:pPr algn="just" defTabSz="342900">
              <a:defRPr/>
            </a:pPr>
            <a:endParaRPr lang="en-GB" sz="2400" dirty="0">
              <a:solidFill>
                <a:schemeClr val="accent5">
                  <a:lumMod val="50000"/>
                </a:schemeClr>
              </a:solidFill>
            </a:endParaRPr>
          </a:p>
          <a:p>
            <a:pPr algn="just" defTabSz="342900">
              <a:defRPr/>
            </a:pPr>
            <a:r>
              <a:rPr lang="en-GB" sz="2400" dirty="0">
                <a:solidFill>
                  <a:schemeClr val="accent5">
                    <a:lumMod val="50000"/>
                  </a:schemeClr>
                </a:solidFill>
              </a:rPr>
              <a:t>Specialist professionals will be involved in supporting the school, if Ordinarily Available Provision and Additional Support is not enabling the child to make progress. </a:t>
            </a:r>
          </a:p>
          <a:p>
            <a:pPr algn="just" defTabSz="342900">
              <a:defRPr/>
            </a:pPr>
            <a:endParaRPr lang="en-GB" sz="2400" dirty="0">
              <a:solidFill>
                <a:schemeClr val="accent5">
                  <a:lumMod val="50000"/>
                </a:schemeClr>
              </a:solidFill>
            </a:endParaRPr>
          </a:p>
          <a:p>
            <a:pPr algn="just" defTabSz="342900">
              <a:defRPr/>
            </a:pPr>
            <a:r>
              <a:rPr lang="en-GB" sz="2400" dirty="0">
                <a:solidFill>
                  <a:schemeClr val="accent5">
                    <a:lumMod val="50000"/>
                  </a:schemeClr>
                </a:solidFill>
              </a:rPr>
              <a:t>It is at this point that schools, parents and/ or the young person may consider apply for an </a:t>
            </a:r>
            <a:r>
              <a:rPr lang="en-GB" sz="2400" b="1" dirty="0">
                <a:solidFill>
                  <a:schemeClr val="accent5">
                    <a:lumMod val="50000"/>
                  </a:schemeClr>
                </a:solidFill>
              </a:rPr>
              <a:t>Education Health and Care Plan Assessment</a:t>
            </a:r>
            <a:r>
              <a:rPr lang="en-GB" sz="2400" dirty="0">
                <a:solidFill>
                  <a:schemeClr val="accent5">
                    <a:lumMod val="50000"/>
                  </a:schemeClr>
                </a:solidFill>
              </a:rPr>
              <a:t>. </a:t>
            </a:r>
          </a:p>
        </p:txBody>
      </p:sp>
    </p:spTree>
    <p:extLst>
      <p:ext uri="{BB962C8B-B14F-4D97-AF65-F5344CB8AC3E}">
        <p14:creationId xmlns:p14="http://schemas.microsoft.com/office/powerpoint/2010/main" val="650464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p:sp>
        <p:nvSpPr>
          <p:cNvPr id="13" name="TextBox 12">
            <a:extLst>
              <a:ext uri="{FF2B5EF4-FFF2-40B4-BE49-F238E27FC236}">
                <a16:creationId xmlns:a16="http://schemas.microsoft.com/office/drawing/2014/main" id="{BB9BA72F-CB74-59BC-3B45-208CD0B6BBE9}"/>
              </a:ext>
            </a:extLst>
          </p:cNvPr>
          <p:cNvSpPr txBox="1"/>
          <p:nvPr/>
        </p:nvSpPr>
        <p:spPr>
          <a:xfrm>
            <a:off x="281614" y="152731"/>
            <a:ext cx="10281903" cy="954107"/>
          </a:xfrm>
          <a:prstGeom prst="rect">
            <a:avLst/>
          </a:prstGeom>
          <a:noFill/>
        </p:spPr>
        <p:txBody>
          <a:bodyPr wrap="square" rtlCol="0">
            <a:spAutoFit/>
          </a:bodyPr>
          <a:lstStyle/>
          <a:p>
            <a:pPr lvl="0" algn="just"/>
            <a:r>
              <a:rPr lang="en-GB" sz="2800" dirty="0">
                <a:solidFill>
                  <a:srgbClr val="339933"/>
                </a:solidFill>
              </a:rPr>
              <a:t>Surrey Services that can offer support to schools and families-  Additional and Specialist Support</a:t>
            </a:r>
          </a:p>
        </p:txBody>
      </p:sp>
      <p:pic>
        <p:nvPicPr>
          <p:cNvPr id="10" name="Picture 9">
            <a:extLst>
              <a:ext uri="{FF2B5EF4-FFF2-40B4-BE49-F238E27FC236}">
                <a16:creationId xmlns:a16="http://schemas.microsoft.com/office/drawing/2014/main" id="{5820E469-28D6-A0D2-9BBD-BD13707F4A6E}"/>
              </a:ext>
            </a:extLst>
          </p:cNvPr>
          <p:cNvPicPr>
            <a:picLocks noChangeAspect="1"/>
          </p:cNvPicPr>
          <p:nvPr/>
        </p:nvPicPr>
        <p:blipFill>
          <a:blip r:embed="rId9"/>
          <a:stretch>
            <a:fillRect/>
          </a:stretch>
        </p:blipFill>
        <p:spPr>
          <a:xfrm>
            <a:off x="9470929" y="1761901"/>
            <a:ext cx="2619375" cy="1743075"/>
          </a:xfrm>
          <a:prstGeom prst="rect">
            <a:avLst/>
          </a:prstGeom>
        </p:spPr>
      </p:pic>
      <p:pic>
        <p:nvPicPr>
          <p:cNvPr id="12" name="Picture 11">
            <a:extLst>
              <a:ext uri="{FF2B5EF4-FFF2-40B4-BE49-F238E27FC236}">
                <a16:creationId xmlns:a16="http://schemas.microsoft.com/office/drawing/2014/main" id="{37D29BCC-5CE1-3451-095B-C28A46E1224E}"/>
              </a:ext>
            </a:extLst>
          </p:cNvPr>
          <p:cNvPicPr>
            <a:picLocks noChangeAspect="1"/>
          </p:cNvPicPr>
          <p:nvPr/>
        </p:nvPicPr>
        <p:blipFill>
          <a:blip r:embed="rId10"/>
          <a:stretch>
            <a:fillRect/>
          </a:stretch>
        </p:blipFill>
        <p:spPr>
          <a:xfrm>
            <a:off x="8087318" y="3551511"/>
            <a:ext cx="3068910" cy="2298720"/>
          </a:xfrm>
          <a:prstGeom prst="rect">
            <a:avLst/>
          </a:prstGeom>
        </p:spPr>
      </p:pic>
      <p:sp>
        <p:nvSpPr>
          <p:cNvPr id="3" name="Content Placeholder 2"/>
          <p:cNvSpPr>
            <a:spLocks noGrp="1"/>
          </p:cNvSpPr>
          <p:nvPr>
            <p:ph idx="1"/>
          </p:nvPr>
        </p:nvSpPr>
        <p:spPr>
          <a:xfrm>
            <a:off x="457201" y="1193018"/>
            <a:ext cx="7528422" cy="6677808"/>
          </a:xfrm>
        </p:spPr>
        <p:txBody>
          <a:bodyPr>
            <a:normAutofit/>
          </a:bodyPr>
          <a:lstStyle/>
          <a:p>
            <a:pPr algn="just">
              <a:lnSpc>
                <a:spcPct val="100000"/>
              </a:lnSpc>
              <a:spcBef>
                <a:spcPts val="0"/>
              </a:spcBef>
            </a:pPr>
            <a:r>
              <a:rPr lang="en-GB" sz="2000" dirty="0">
                <a:latin typeface="+mj-lt"/>
                <a:hlinkClick r:id="rId11"/>
              </a:rPr>
              <a:t>STIPs- Specialist Teachers for Inclusive Practices</a:t>
            </a:r>
            <a:endParaRPr lang="en-GB" sz="2000" dirty="0">
              <a:latin typeface="+mj-lt"/>
            </a:endParaRPr>
          </a:p>
          <a:p>
            <a:pPr algn="just">
              <a:lnSpc>
                <a:spcPct val="100000"/>
              </a:lnSpc>
              <a:spcBef>
                <a:spcPts val="0"/>
              </a:spcBef>
            </a:pPr>
            <a:r>
              <a:rPr lang="en-GB" sz="2000" dirty="0">
                <a:latin typeface="+mj-lt"/>
                <a:hlinkClick r:id="rId12"/>
              </a:rPr>
              <a:t>Speech and Language Therapy</a:t>
            </a:r>
            <a:endParaRPr lang="en-GB" sz="2000" dirty="0">
              <a:latin typeface="+mj-lt"/>
            </a:endParaRPr>
          </a:p>
          <a:p>
            <a:pPr algn="just">
              <a:lnSpc>
                <a:spcPct val="100000"/>
              </a:lnSpc>
              <a:spcBef>
                <a:spcPts val="0"/>
              </a:spcBef>
            </a:pPr>
            <a:r>
              <a:rPr lang="en-GB" sz="2000" dirty="0">
                <a:latin typeface="+mj-lt"/>
                <a:hlinkClick r:id="rId13"/>
              </a:rPr>
              <a:t>ASD Outreach</a:t>
            </a:r>
            <a:endParaRPr lang="en-GB" sz="2000" dirty="0">
              <a:latin typeface="+mj-lt"/>
            </a:endParaRPr>
          </a:p>
          <a:p>
            <a:pPr algn="just">
              <a:lnSpc>
                <a:spcPct val="100000"/>
              </a:lnSpc>
              <a:spcBef>
                <a:spcPts val="0"/>
              </a:spcBef>
            </a:pPr>
            <a:r>
              <a:rPr lang="en-GB" sz="2000" dirty="0">
                <a:latin typeface="+mj-lt"/>
                <a:hlinkClick r:id="rId14"/>
              </a:rPr>
              <a:t>REMA- Race Equality and Minority Achievement </a:t>
            </a:r>
            <a:endParaRPr lang="en-GB" sz="2000" dirty="0">
              <a:latin typeface="+mj-lt"/>
            </a:endParaRPr>
          </a:p>
          <a:p>
            <a:pPr algn="just">
              <a:lnSpc>
                <a:spcPct val="100000"/>
              </a:lnSpc>
              <a:spcBef>
                <a:spcPts val="0"/>
              </a:spcBef>
            </a:pPr>
            <a:r>
              <a:rPr lang="en-GB" sz="2000" dirty="0">
                <a:latin typeface="+mj-lt"/>
                <a:hlinkClick r:id="rId15"/>
              </a:rPr>
              <a:t>Educational Psychology</a:t>
            </a:r>
            <a:endParaRPr lang="en-GB" sz="2000" dirty="0">
              <a:latin typeface="+mj-lt"/>
            </a:endParaRPr>
          </a:p>
          <a:p>
            <a:pPr algn="just">
              <a:lnSpc>
                <a:spcPct val="100000"/>
              </a:lnSpc>
              <a:spcBef>
                <a:spcPts val="0"/>
              </a:spcBef>
            </a:pPr>
            <a:r>
              <a:rPr lang="en-GB" sz="2000" dirty="0">
                <a:latin typeface="+mj-lt"/>
                <a:hlinkClick r:id="rId16"/>
              </a:rPr>
              <a:t>Access 2 Education</a:t>
            </a:r>
            <a:endParaRPr lang="en-GB" sz="2000" dirty="0">
              <a:latin typeface="+mj-lt"/>
            </a:endParaRPr>
          </a:p>
          <a:p>
            <a:pPr algn="just">
              <a:lnSpc>
                <a:spcPct val="100000"/>
              </a:lnSpc>
              <a:spcBef>
                <a:spcPts val="0"/>
              </a:spcBef>
            </a:pPr>
            <a:r>
              <a:rPr lang="en-GB" sz="2000" dirty="0">
                <a:latin typeface="+mj-lt"/>
                <a:hlinkClick r:id="rId17"/>
              </a:rPr>
              <a:t>Surrey Online School</a:t>
            </a:r>
            <a:endParaRPr lang="en-GB" sz="2000" dirty="0">
              <a:latin typeface="+mj-lt"/>
            </a:endParaRPr>
          </a:p>
          <a:p>
            <a:pPr algn="just">
              <a:lnSpc>
                <a:spcPct val="100000"/>
              </a:lnSpc>
              <a:spcBef>
                <a:spcPts val="0"/>
              </a:spcBef>
            </a:pPr>
            <a:r>
              <a:rPr kumimoji="0" lang="en-GB" sz="2000" b="0" i="0" u="none" strike="noStrike" kern="1200" cap="none" spc="0" normalizeH="0" baseline="0" noProof="0" dirty="0">
                <a:ln>
                  <a:noFill/>
                </a:ln>
                <a:effectLst/>
                <a:uLnTx/>
                <a:uFillTx/>
                <a:latin typeface="+mj-lt"/>
                <a:ea typeface="+mn-ea"/>
                <a:cs typeface="+mn-cs"/>
                <a:hlinkClick r:id="rId18"/>
              </a:rPr>
              <a:t>Mindworks</a:t>
            </a:r>
            <a:endParaRPr lang="en-GB" sz="2000" dirty="0">
              <a:latin typeface="+mj-lt"/>
            </a:endParaRPr>
          </a:p>
          <a:p>
            <a:pPr algn="just">
              <a:lnSpc>
                <a:spcPct val="100000"/>
              </a:lnSpc>
              <a:spcBef>
                <a:spcPts val="0"/>
              </a:spcBef>
            </a:pPr>
            <a:r>
              <a:rPr kumimoji="0" lang="en-GB" sz="2000" b="0" i="0" u="none" strike="noStrike" kern="1200" cap="none" spc="0" normalizeH="0" baseline="0" noProof="0" dirty="0">
                <a:ln>
                  <a:noFill/>
                </a:ln>
                <a:effectLst/>
                <a:uLnTx/>
                <a:uFillTx/>
                <a:latin typeface="+mj-lt"/>
                <a:ea typeface="+mn-ea"/>
                <a:cs typeface="+mn-cs"/>
                <a:hlinkClick r:id="rId19"/>
              </a:rPr>
              <a:t>Surrey Virtual School</a:t>
            </a:r>
            <a:endParaRPr lang="en-GB" sz="2000" dirty="0">
              <a:latin typeface="+mj-lt"/>
            </a:endParaRPr>
          </a:p>
          <a:p>
            <a:pPr algn="just">
              <a:lnSpc>
                <a:spcPct val="100000"/>
              </a:lnSpc>
              <a:spcBef>
                <a:spcPts val="0"/>
              </a:spcBef>
            </a:pPr>
            <a:r>
              <a:rPr lang="en-GB" sz="2000" dirty="0">
                <a:solidFill>
                  <a:srgbClr val="5B9BD5">
                    <a:lumMod val="75000"/>
                  </a:srgbClr>
                </a:solidFill>
                <a:latin typeface="+mj-lt"/>
                <a:cs typeface="Arial" panose="020B0604020202020204" pitchFamily="34" charset="0"/>
                <a:hlinkClick r:id="rId20"/>
              </a:rPr>
              <a:t>Physical and Sensory Support</a:t>
            </a:r>
            <a:r>
              <a:rPr lang="en-GB" sz="2000" dirty="0">
                <a:solidFill>
                  <a:srgbClr val="5B9BD5">
                    <a:lumMod val="75000"/>
                  </a:srgbClr>
                </a:solidFill>
                <a:latin typeface="+mj-lt"/>
                <a:cs typeface="Arial" panose="020B0604020202020204" pitchFamily="34" charset="0"/>
              </a:rPr>
              <a:t> (including hearing and vision)</a:t>
            </a:r>
          </a:p>
          <a:p>
            <a:pPr algn="just">
              <a:lnSpc>
                <a:spcPct val="100000"/>
              </a:lnSpc>
              <a:spcBef>
                <a:spcPts val="0"/>
              </a:spcBef>
            </a:pPr>
            <a:r>
              <a:rPr lang="en-GB" sz="2000" dirty="0">
                <a:solidFill>
                  <a:srgbClr val="5B9BD5">
                    <a:lumMod val="75000"/>
                  </a:srgbClr>
                </a:solidFill>
                <a:latin typeface="+mj-lt"/>
                <a:cs typeface="Arial" panose="020B0604020202020204" pitchFamily="34" charset="0"/>
                <a:hlinkClick r:id="rId21"/>
              </a:rPr>
              <a:t>Occupational Therapy</a:t>
            </a:r>
            <a:endParaRPr lang="en-GB" sz="2000" dirty="0">
              <a:solidFill>
                <a:srgbClr val="5B9BD5">
                  <a:lumMod val="75000"/>
                </a:srgbClr>
              </a:solidFill>
              <a:latin typeface="+mj-lt"/>
              <a:cs typeface="Arial" panose="020B0604020202020204" pitchFamily="34" charset="0"/>
            </a:endParaRPr>
          </a:p>
          <a:p>
            <a:pPr algn="just">
              <a:lnSpc>
                <a:spcPct val="100000"/>
              </a:lnSpc>
              <a:spcBef>
                <a:spcPts val="0"/>
              </a:spcBef>
            </a:pPr>
            <a:r>
              <a:rPr lang="en-GB" sz="2000" dirty="0">
                <a:solidFill>
                  <a:srgbClr val="5B9BD5">
                    <a:lumMod val="75000"/>
                  </a:srgbClr>
                </a:solidFill>
                <a:latin typeface="+mj-lt"/>
                <a:cs typeface="Arial" panose="020B0604020202020204" pitchFamily="34" charset="0"/>
                <a:hlinkClick r:id="rId22"/>
              </a:rPr>
              <a:t>Physiotherapy</a:t>
            </a:r>
            <a:endParaRPr lang="en-GB" sz="2000" dirty="0">
              <a:solidFill>
                <a:srgbClr val="5B9BD5">
                  <a:lumMod val="75000"/>
                </a:srgbClr>
              </a:solidFill>
              <a:latin typeface="+mj-lt"/>
              <a:cs typeface="Arial" panose="020B0604020202020204" pitchFamily="34" charset="0"/>
            </a:endParaRPr>
          </a:p>
          <a:p>
            <a:pPr algn="just">
              <a:lnSpc>
                <a:spcPct val="100000"/>
              </a:lnSpc>
              <a:spcBef>
                <a:spcPts val="0"/>
              </a:spcBef>
            </a:pPr>
            <a:r>
              <a:rPr lang="en-GB" sz="2000" dirty="0">
                <a:solidFill>
                  <a:srgbClr val="5B9BD5">
                    <a:lumMod val="75000"/>
                  </a:srgbClr>
                </a:solidFill>
                <a:latin typeface="+mj-lt"/>
                <a:cs typeface="Arial" panose="020B0604020202020204" pitchFamily="34" charset="0"/>
                <a:hlinkClick r:id="rId23"/>
              </a:rPr>
              <a:t>Children with Disabilities Team</a:t>
            </a:r>
            <a:endParaRPr lang="en-GB" sz="2000" dirty="0">
              <a:solidFill>
                <a:srgbClr val="5B9BD5">
                  <a:lumMod val="75000"/>
                </a:srgbClr>
              </a:solidFill>
              <a:latin typeface="+mj-lt"/>
              <a:cs typeface="Arial" panose="020B0604020202020204" pitchFamily="34" charset="0"/>
            </a:endParaRPr>
          </a:p>
          <a:p>
            <a:pPr algn="just">
              <a:lnSpc>
                <a:spcPct val="100000"/>
              </a:lnSpc>
              <a:spcBef>
                <a:spcPts val="0"/>
              </a:spcBef>
            </a:pPr>
            <a:r>
              <a:rPr lang="en-GB" sz="2000" dirty="0">
                <a:solidFill>
                  <a:srgbClr val="5B9BD5">
                    <a:lumMod val="75000"/>
                  </a:srgbClr>
                </a:solidFill>
                <a:latin typeface="+mj-lt"/>
                <a:cs typeface="Arial" panose="020B0604020202020204" pitchFamily="34" charset="0"/>
                <a:hlinkClick r:id="rId24"/>
              </a:rPr>
              <a:t>School nurses service</a:t>
            </a:r>
            <a:endParaRPr lang="en-GB" sz="2000" dirty="0">
              <a:solidFill>
                <a:srgbClr val="5B9BD5">
                  <a:lumMod val="75000"/>
                </a:srgbClr>
              </a:solidFill>
              <a:latin typeface="+mj-lt"/>
              <a:cs typeface="Arial" panose="020B0604020202020204" pitchFamily="34" charset="0"/>
            </a:endParaRPr>
          </a:p>
          <a:p>
            <a:pPr marL="457200" indent="-457200" algn="just">
              <a:lnSpc>
                <a:spcPct val="100000"/>
              </a:lnSpc>
              <a:spcBef>
                <a:spcPts val="0"/>
              </a:spcBef>
            </a:pPr>
            <a:endParaRPr kumimoji="0" lang="en-GB" sz="2000" b="0" i="0" u="none" strike="noStrike" kern="1200" cap="none" spc="0" normalizeH="0" baseline="0" noProof="0" dirty="0">
              <a:ln>
                <a:noFill/>
              </a:ln>
              <a:effectLst/>
              <a:uLnTx/>
              <a:uFillTx/>
              <a:latin typeface="+mj-lt"/>
              <a:ea typeface="+mn-ea"/>
              <a:cs typeface="+mn-cs"/>
            </a:endParaRPr>
          </a:p>
          <a:p>
            <a:pPr marL="457200" indent="-457200" algn="just">
              <a:lnSpc>
                <a:spcPct val="100000"/>
              </a:lnSpc>
              <a:spcBef>
                <a:spcPts val="0"/>
              </a:spcBef>
            </a:pPr>
            <a:endParaRPr kumimoji="0" lang="en-GB" sz="2000" b="0" i="0" u="none" strike="noStrike" kern="1200" cap="none" spc="0" normalizeH="0" baseline="0" noProof="0" dirty="0">
              <a:ln>
                <a:noFill/>
              </a:ln>
              <a:effectLst/>
              <a:uLnTx/>
              <a:uFillTx/>
              <a:latin typeface="+mj-lt"/>
              <a:ea typeface="+mn-ea"/>
              <a:cs typeface="+mn-cs"/>
            </a:endParaRPr>
          </a:p>
          <a:p>
            <a:pPr marL="457200" lvl="0" indent="-457200" algn="just">
              <a:lnSpc>
                <a:spcPct val="100000"/>
              </a:lnSpc>
              <a:spcBef>
                <a:spcPts val="0"/>
              </a:spcBef>
            </a:pPr>
            <a:endParaRPr lang="en-GB" sz="2000" dirty="0">
              <a:latin typeface="+mj-lt"/>
            </a:endParaRPr>
          </a:p>
          <a:p>
            <a:pPr marL="0" lvl="0" indent="0" algn="just">
              <a:lnSpc>
                <a:spcPct val="100000"/>
              </a:lnSpc>
              <a:spcBef>
                <a:spcPts val="0"/>
              </a:spcBef>
              <a:buNone/>
            </a:pPr>
            <a:endParaRPr lang="en-GB" sz="2000" dirty="0">
              <a:latin typeface="+mj-lt"/>
            </a:endParaRPr>
          </a:p>
          <a:p>
            <a:pPr marL="0" indent="0" algn="ctr">
              <a:buNone/>
            </a:pPr>
            <a:endParaRPr lang="en-GB" dirty="0">
              <a:latin typeface="+mj-lt"/>
              <a:cs typeface="Arial" panose="020B0604020202020204" pitchFamily="34" charset="0"/>
            </a:endParaRPr>
          </a:p>
        </p:txBody>
      </p:sp>
    </p:spTree>
    <p:extLst>
      <p:ext uri="{BB962C8B-B14F-4D97-AF65-F5344CB8AC3E}">
        <p14:creationId xmlns:p14="http://schemas.microsoft.com/office/powerpoint/2010/main" val="9615576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801889" y="263055"/>
              <a:ext cx="1358382" cy="2389030"/>
            </p:xfrm>
            <a:graphic>
              <a:graphicData uri="http://schemas.microsoft.com/office/drawing/2017/model3d">
                <am3d:model3d r:embed="rId8">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9"/>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0"/>
              <a:stretch>
                <a:fillRect/>
              </a:stretch>
            </p:blipFill>
            <p:spPr>
              <a:xfrm rot="2444556">
                <a:off x="801889" y="263055"/>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1">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2"/>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3"/>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4">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5"/>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6"/>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7">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8"/>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19"/>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36149" y="1490242"/>
            <a:ext cx="5961889" cy="3046988"/>
          </a:xfrm>
          <a:prstGeom prst="rect">
            <a:avLst/>
          </a:prstGeom>
          <a:blipFill>
            <a:blip r:embed="rId20"/>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4800" b="1" dirty="0"/>
              <a:t>What is an Education, Health and Care Plan? (EHCP)</a:t>
            </a:r>
          </a:p>
        </p:txBody>
      </p:sp>
      <p:sp>
        <p:nvSpPr>
          <p:cNvPr id="15" name="Content Placeholder 2">
            <a:extLst>
              <a:ext uri="{FF2B5EF4-FFF2-40B4-BE49-F238E27FC236}">
                <a16:creationId xmlns:a16="http://schemas.microsoft.com/office/drawing/2014/main" id="{284F51C4-DFCC-9329-8E2A-5377636F3C5B}"/>
              </a:ext>
            </a:extLst>
          </p:cNvPr>
          <p:cNvSpPr txBox="1">
            <a:spLocks/>
          </p:cNvSpPr>
          <p:nvPr/>
        </p:nvSpPr>
        <p:spPr>
          <a:xfrm>
            <a:off x="669030" y="1641889"/>
            <a:ext cx="10515600" cy="3409479"/>
          </a:xfrm>
          <a:prstGeom prst="rect">
            <a:avLst/>
          </a:prstGeom>
          <a:solidFill>
            <a:srgbClr val="FFFFFF">
              <a:alpha val="89804"/>
            </a:srgbClr>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dirty="0">
                <a:solidFill>
                  <a:schemeClr val="accent5">
                    <a:lumMod val="50000"/>
                  </a:schemeClr>
                </a:solidFill>
                <a:latin typeface="+mj-lt"/>
              </a:rPr>
              <a:t>Education, Health and Care (EHC) plans are for children and young people with special educational needs and/ or disabilities (SEND), who need more support than mainstream early years settings, schools and colleges can normally provide.</a:t>
            </a:r>
          </a:p>
        </p:txBody>
      </p:sp>
    </p:spTree>
    <p:extLst>
      <p:ext uri="{BB962C8B-B14F-4D97-AF65-F5344CB8AC3E}">
        <p14:creationId xmlns:p14="http://schemas.microsoft.com/office/powerpoint/2010/main" val="2413144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1000"/>
                                        <p:tgtEl>
                                          <p:spTgt spid="15"/>
                                        </p:tgtEl>
                                      </p:cBhvr>
                                    </p:animEffect>
                                    <p:anim calcmode="lin" valueType="num">
                                      <p:cBhvr>
                                        <p:cTn id="26" dur="1000" fill="hold"/>
                                        <p:tgtEl>
                                          <p:spTgt spid="15"/>
                                        </p:tgtEl>
                                        <p:attrNameLst>
                                          <p:attrName>ppt_x</p:attrName>
                                        </p:attrNameLst>
                                      </p:cBhvr>
                                      <p:tavLst>
                                        <p:tav tm="0">
                                          <p:val>
                                            <p:strVal val="#ppt_x"/>
                                          </p:val>
                                        </p:tav>
                                        <p:tav tm="100000">
                                          <p:val>
                                            <p:strVal val="#ppt_x"/>
                                          </p:val>
                                        </p:tav>
                                      </p:tavLst>
                                    </p:anim>
                                    <p:anim calcmode="lin" valueType="num">
                                      <p:cBhvr>
                                        <p:cTn id="2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extLst>
                  <p:ext uri="{D42A27DB-BD31-4B8C-83A1-F6EECF244321}">
                    <p14:modId xmlns:p14="http://schemas.microsoft.com/office/powerpoint/2010/main" val="2403754214"/>
                  </p:ext>
                </p:extLst>
              </p:nvPr>
            </p:nvGraphicFramePr>
            <p:xfrm rot="2444556">
              <a:off x="889329" y="213976"/>
              <a:ext cx="1358382" cy="2389030"/>
            </p:xfrm>
            <a:graphic>
              <a:graphicData uri="http://schemas.microsoft.com/office/drawing/2017/model3d">
                <am3d:model3d r:embed="rId8">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9"/>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0"/>
              <a:stretch>
                <a:fillRect/>
              </a:stretch>
            </p:blipFill>
            <p:spPr>
              <a:xfrm rot="2444556">
                <a:off x="889329" y="213976"/>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extLst>
                  <p:ext uri="{D42A27DB-BD31-4B8C-83A1-F6EECF244321}">
                    <p14:modId xmlns:p14="http://schemas.microsoft.com/office/powerpoint/2010/main" val="2793906345"/>
                  </p:ext>
                </p:extLst>
              </p:nvPr>
            </p:nvGraphicFramePr>
            <p:xfrm rot="18947380">
              <a:off x="1060743" y="3467109"/>
              <a:ext cx="1457758" cy="2089454"/>
            </p:xfrm>
            <a:graphic>
              <a:graphicData uri="http://schemas.microsoft.com/office/drawing/2017/model3d">
                <am3d:model3d r:embed="rId11">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2"/>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3"/>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extLst>
                  <p:ext uri="{D42A27DB-BD31-4B8C-83A1-F6EECF244321}">
                    <p14:modId xmlns:p14="http://schemas.microsoft.com/office/powerpoint/2010/main" val="1284898966"/>
                  </p:ext>
                </p:extLst>
              </p:nvPr>
            </p:nvGraphicFramePr>
            <p:xfrm rot="2353093">
              <a:off x="8930830" y="3622269"/>
              <a:ext cx="938440" cy="1703328"/>
            </p:xfrm>
            <a:graphic>
              <a:graphicData uri="http://schemas.microsoft.com/office/drawing/2017/model3d">
                <am3d:model3d r:embed="rId14">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5"/>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6"/>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extLst>
                  <p:ext uri="{D42A27DB-BD31-4B8C-83A1-F6EECF244321}">
                    <p14:modId xmlns:p14="http://schemas.microsoft.com/office/powerpoint/2010/main" val="387395809"/>
                  </p:ext>
                </p:extLst>
              </p:nvPr>
            </p:nvGraphicFramePr>
            <p:xfrm rot="20400027">
              <a:off x="8629516" y="201120"/>
              <a:ext cx="1393092" cy="2515881"/>
            </p:xfrm>
            <a:graphic>
              <a:graphicData uri="http://schemas.microsoft.com/office/drawing/2017/model3d">
                <am3d:model3d r:embed="rId17">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8"/>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19"/>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36149" y="936648"/>
            <a:ext cx="5961889" cy="3785652"/>
          </a:xfrm>
          <a:prstGeom prst="rect">
            <a:avLst/>
          </a:prstGeom>
          <a:blipFill>
            <a:blip r:embed="rId20"/>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4800" b="1" dirty="0"/>
              <a:t>Why might children need an Education, Health and Care Plan? (EHCP)</a:t>
            </a:r>
          </a:p>
        </p:txBody>
      </p:sp>
      <p:sp>
        <p:nvSpPr>
          <p:cNvPr id="10" name="Content Placeholder 2">
            <a:extLst>
              <a:ext uri="{FF2B5EF4-FFF2-40B4-BE49-F238E27FC236}">
                <a16:creationId xmlns:a16="http://schemas.microsoft.com/office/drawing/2014/main" id="{EDA62073-FF30-3755-80AD-0417D7A4FA50}"/>
              </a:ext>
            </a:extLst>
          </p:cNvPr>
          <p:cNvSpPr txBox="1">
            <a:spLocks/>
          </p:cNvSpPr>
          <p:nvPr/>
        </p:nvSpPr>
        <p:spPr>
          <a:xfrm>
            <a:off x="669030" y="1641889"/>
            <a:ext cx="10515600" cy="3409479"/>
          </a:xfrm>
          <a:prstGeom prst="rect">
            <a:avLst/>
          </a:prstGeom>
          <a:solidFill>
            <a:srgbClr val="FFFFFF">
              <a:alpha val="89804"/>
            </a:srgbClr>
          </a:solidFill>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4400" dirty="0">
                <a:solidFill>
                  <a:schemeClr val="accent5">
                    <a:lumMod val="50000"/>
                  </a:schemeClr>
                </a:solidFill>
                <a:latin typeface="+mj-lt"/>
              </a:rPr>
              <a:t>EHCPs are for children and young people aged 0 to 25 years, who need greater specialist support than their school or other setting can provide. The setting will have exhausted all possible support within their Local Offer. </a:t>
            </a:r>
          </a:p>
        </p:txBody>
      </p:sp>
    </p:spTree>
    <p:extLst>
      <p:ext uri="{BB962C8B-B14F-4D97-AF65-F5344CB8AC3E}">
        <p14:creationId xmlns:p14="http://schemas.microsoft.com/office/powerpoint/2010/main" val="1374731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801889" y="263055"/>
              <a:ext cx="1358382" cy="2389030"/>
            </p:xfrm>
            <a:graphic>
              <a:graphicData uri="http://schemas.microsoft.com/office/drawing/2017/model3d">
                <am3d:model3d r:embed="rId9">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10"/>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1"/>
              <a:stretch>
                <a:fillRect/>
              </a:stretch>
            </p:blipFill>
            <p:spPr>
              <a:xfrm rot="2444556">
                <a:off x="801889" y="263055"/>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2">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3"/>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4"/>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5">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6"/>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7"/>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8">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9"/>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20"/>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68390" y="1679585"/>
            <a:ext cx="5961889" cy="2585323"/>
          </a:xfrm>
          <a:prstGeom prst="rect">
            <a:avLst/>
          </a:prstGeom>
          <a:blipFill>
            <a:blip r:embed="rId21"/>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When can an EHCP be applied for?</a:t>
            </a:r>
          </a:p>
        </p:txBody>
      </p:sp>
      <p:sp>
        <p:nvSpPr>
          <p:cNvPr id="10" name="Content Placeholder 2">
            <a:extLst>
              <a:ext uri="{FF2B5EF4-FFF2-40B4-BE49-F238E27FC236}">
                <a16:creationId xmlns:a16="http://schemas.microsoft.com/office/drawing/2014/main" id="{EDA62073-FF30-3755-80AD-0417D7A4FA50}"/>
              </a:ext>
            </a:extLst>
          </p:cNvPr>
          <p:cNvSpPr txBox="1">
            <a:spLocks/>
          </p:cNvSpPr>
          <p:nvPr/>
        </p:nvSpPr>
        <p:spPr>
          <a:xfrm>
            <a:off x="507067" y="260648"/>
            <a:ext cx="10024828" cy="1069141"/>
          </a:xfrm>
          <a:prstGeom prst="rect">
            <a:avLst/>
          </a:prstGeom>
          <a:solidFill>
            <a:srgbClr val="FFFFFF">
              <a:alpha val="89804"/>
            </a:srgbClr>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3200" dirty="0">
                <a:solidFill>
                  <a:schemeClr val="accent5">
                    <a:lumMod val="75000"/>
                  </a:schemeClr>
                </a:solidFill>
                <a:latin typeface="+mj-lt"/>
              </a:rPr>
              <a:t>The school or college, young person (if over 16) or the parent/carer can apply for an EHCP when…</a:t>
            </a:r>
          </a:p>
        </p:txBody>
      </p:sp>
      <p:sp>
        <p:nvSpPr>
          <p:cNvPr id="15" name="Content Placeholder 2">
            <a:extLst>
              <a:ext uri="{FF2B5EF4-FFF2-40B4-BE49-F238E27FC236}">
                <a16:creationId xmlns:a16="http://schemas.microsoft.com/office/drawing/2014/main" id="{EDF0F521-412D-DC0B-1F74-CFFC3024FFD6}"/>
              </a:ext>
            </a:extLst>
          </p:cNvPr>
          <p:cNvSpPr txBox="1">
            <a:spLocks/>
          </p:cNvSpPr>
          <p:nvPr/>
        </p:nvSpPr>
        <p:spPr>
          <a:xfrm>
            <a:off x="1046480" y="1193017"/>
            <a:ext cx="8577130" cy="4721580"/>
          </a:xfrm>
          <a:prstGeom prst="rect">
            <a:avLst/>
          </a:prstGeom>
          <a:solidFill>
            <a:srgbClr val="FFFFFF">
              <a:alpha val="89804"/>
            </a:srgb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2000" dirty="0">
                <a:solidFill>
                  <a:schemeClr val="accent5">
                    <a:lumMod val="50000"/>
                  </a:schemeClr>
                </a:solidFill>
                <a:latin typeface="+mj-lt"/>
              </a:rPr>
              <a:t>The school has provided all possible support it can within the Local Offer- HQT and Ordinarily Available Provision (OAP).</a:t>
            </a:r>
          </a:p>
          <a:p>
            <a:r>
              <a:rPr lang="en-GB" sz="2000" dirty="0">
                <a:solidFill>
                  <a:schemeClr val="accent5">
                    <a:lumMod val="50000"/>
                  </a:schemeClr>
                </a:solidFill>
                <a:latin typeface="+mj-lt"/>
              </a:rPr>
              <a:t>The young person is on the SEND Register.</a:t>
            </a:r>
          </a:p>
          <a:p>
            <a:r>
              <a:rPr lang="en-GB" sz="2000" dirty="0">
                <a:solidFill>
                  <a:schemeClr val="accent5">
                    <a:lumMod val="50000"/>
                  </a:schemeClr>
                </a:solidFill>
                <a:latin typeface="+mj-lt"/>
              </a:rPr>
              <a:t>The young person has undergone at least 3 Assess-Plan-Do-Review cycles to monitor their progress- usually one each term. </a:t>
            </a:r>
          </a:p>
          <a:p>
            <a:r>
              <a:rPr lang="en-GB" sz="2000" dirty="0">
                <a:solidFill>
                  <a:schemeClr val="accent5">
                    <a:lumMod val="50000"/>
                  </a:schemeClr>
                </a:solidFill>
                <a:latin typeface="+mj-lt"/>
              </a:rPr>
              <a:t>Evidence of a support plan (SEND Support Arrangements- SSA).</a:t>
            </a:r>
          </a:p>
          <a:p>
            <a:r>
              <a:rPr lang="en-GB" sz="2000" dirty="0">
                <a:solidFill>
                  <a:schemeClr val="accent5">
                    <a:lumMod val="50000"/>
                  </a:schemeClr>
                </a:solidFill>
                <a:latin typeface="+mj-lt"/>
              </a:rPr>
              <a:t>The school has made referrals to all appropriate support services and there is evidence advice has been followed.</a:t>
            </a:r>
          </a:p>
          <a:p>
            <a:r>
              <a:rPr lang="en-GB" sz="2000" dirty="0">
                <a:solidFill>
                  <a:schemeClr val="accent5">
                    <a:lumMod val="50000"/>
                  </a:schemeClr>
                </a:solidFill>
                <a:latin typeface="+mj-lt"/>
              </a:rPr>
              <a:t>There has been close liaison between home, the young person and school and they have worked together to ensure the above has happened.</a:t>
            </a:r>
          </a:p>
        </p:txBody>
      </p:sp>
    </p:spTree>
    <p:extLst>
      <p:ext uri="{BB962C8B-B14F-4D97-AF65-F5344CB8AC3E}">
        <p14:creationId xmlns:p14="http://schemas.microsoft.com/office/powerpoint/2010/main" val="415175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15"/>
                                        </p:tgtEl>
                                        <p:attrNameLst>
                                          <p:attrName>style.visibility</p:attrName>
                                        </p:attrNameLst>
                                      </p:cBhvr>
                                      <p:to>
                                        <p:strVal val="visible"/>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15">
                                            <p:txEl>
                                              <p:pRg st="0" end="0"/>
                                            </p:txEl>
                                          </p:spTgt>
                                        </p:tgtEl>
                                        <p:attrNameLst>
                                          <p:attrName>style.visibility</p:attrName>
                                        </p:attrNameLst>
                                      </p:cBhvr>
                                      <p:to>
                                        <p:strVal val="visible"/>
                                      </p:to>
                                    </p:set>
                                    <p:anim calcmode="lin" valueType="num">
                                      <p:cBhvr additive="base">
                                        <p:cTn id="36" dur="500" fill="hold"/>
                                        <p:tgtEl>
                                          <p:spTgt spid="15">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1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5">
                                            <p:txEl>
                                              <p:pRg st="1" end="1"/>
                                            </p:txEl>
                                          </p:spTgt>
                                        </p:tgtEl>
                                        <p:attrNameLst>
                                          <p:attrName>style.visibility</p:attrName>
                                        </p:attrNameLst>
                                      </p:cBhvr>
                                      <p:to>
                                        <p:strVal val="visible"/>
                                      </p:to>
                                    </p:set>
                                    <p:anim calcmode="lin" valueType="num">
                                      <p:cBhvr additive="base">
                                        <p:cTn id="42" dur="500" fill="hold"/>
                                        <p:tgtEl>
                                          <p:spTgt spid="15">
                                            <p:txEl>
                                              <p:pRg st="1" end="1"/>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1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nodeType="clickEffect">
                                  <p:stCondLst>
                                    <p:cond delay="0"/>
                                  </p:stCondLst>
                                  <p:childTnLst>
                                    <p:set>
                                      <p:cBhvr>
                                        <p:cTn id="47" dur="1" fill="hold">
                                          <p:stCondLst>
                                            <p:cond delay="0"/>
                                          </p:stCondLst>
                                        </p:cTn>
                                        <p:tgtEl>
                                          <p:spTgt spid="15">
                                            <p:txEl>
                                              <p:pRg st="2" end="2"/>
                                            </p:txEl>
                                          </p:spTgt>
                                        </p:tgtEl>
                                        <p:attrNameLst>
                                          <p:attrName>style.visibility</p:attrName>
                                        </p:attrNameLst>
                                      </p:cBhvr>
                                      <p:to>
                                        <p:strVal val="visible"/>
                                      </p:to>
                                    </p:set>
                                    <p:anim calcmode="lin" valueType="num">
                                      <p:cBhvr additive="base">
                                        <p:cTn id="48" dur="500" fill="hold"/>
                                        <p:tgtEl>
                                          <p:spTgt spid="15">
                                            <p:txEl>
                                              <p:pRg st="2" end="2"/>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1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nodeType="clickEffect">
                                  <p:stCondLst>
                                    <p:cond delay="0"/>
                                  </p:stCondLst>
                                  <p:childTnLst>
                                    <p:set>
                                      <p:cBhvr>
                                        <p:cTn id="53" dur="1" fill="hold">
                                          <p:stCondLst>
                                            <p:cond delay="0"/>
                                          </p:stCondLst>
                                        </p:cTn>
                                        <p:tgtEl>
                                          <p:spTgt spid="15">
                                            <p:txEl>
                                              <p:pRg st="3" end="3"/>
                                            </p:txEl>
                                          </p:spTgt>
                                        </p:tgtEl>
                                        <p:attrNameLst>
                                          <p:attrName>style.visibility</p:attrName>
                                        </p:attrNameLst>
                                      </p:cBhvr>
                                      <p:to>
                                        <p:strVal val="visible"/>
                                      </p:to>
                                    </p:set>
                                    <p:anim calcmode="lin" valueType="num">
                                      <p:cBhvr additive="base">
                                        <p:cTn id="54" dur="500" fill="hold"/>
                                        <p:tgtEl>
                                          <p:spTgt spid="15">
                                            <p:txEl>
                                              <p:pRg st="3" end="3"/>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1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15">
                                            <p:txEl>
                                              <p:pRg st="4" end="4"/>
                                            </p:txEl>
                                          </p:spTgt>
                                        </p:tgtEl>
                                        <p:attrNameLst>
                                          <p:attrName>style.visibility</p:attrName>
                                        </p:attrNameLst>
                                      </p:cBhvr>
                                      <p:to>
                                        <p:strVal val="visible"/>
                                      </p:to>
                                    </p:set>
                                    <p:anim calcmode="lin" valueType="num">
                                      <p:cBhvr additive="base">
                                        <p:cTn id="60" dur="500" fill="hold"/>
                                        <p:tgtEl>
                                          <p:spTgt spid="15">
                                            <p:txEl>
                                              <p:pRg st="4" end="4"/>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1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15">
                                            <p:txEl>
                                              <p:pRg st="5" end="5"/>
                                            </p:txEl>
                                          </p:spTgt>
                                        </p:tgtEl>
                                        <p:attrNameLst>
                                          <p:attrName>style.visibility</p:attrName>
                                        </p:attrNameLst>
                                      </p:cBhvr>
                                      <p:to>
                                        <p:strVal val="visible"/>
                                      </p:to>
                                    </p:set>
                                    <p:anim calcmode="lin" valueType="num">
                                      <p:cBhvr additive="base">
                                        <p:cTn id="66" dur="500" fill="hold"/>
                                        <p:tgtEl>
                                          <p:spTgt spid="15">
                                            <p:txEl>
                                              <p:pRg st="5" end="5"/>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1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747027" y="153790"/>
              <a:ext cx="1358382" cy="2389030"/>
            </p:xfrm>
            <a:graphic>
              <a:graphicData uri="http://schemas.microsoft.com/office/drawing/2017/model3d">
                <am3d:model3d r:embed="rId9">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10"/>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1"/>
              <a:stretch>
                <a:fillRect/>
              </a:stretch>
            </p:blipFill>
            <p:spPr>
              <a:xfrm rot="2444556">
                <a:off x="747027" y="153790"/>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2">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3"/>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4"/>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5">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6"/>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7"/>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8">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9"/>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20"/>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68390" y="1679585"/>
            <a:ext cx="5961889" cy="3416320"/>
          </a:xfrm>
          <a:prstGeom prst="rect">
            <a:avLst/>
          </a:prstGeom>
          <a:blipFill>
            <a:blip r:embed="rId21"/>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dirty="0"/>
              <a:t>Steps to take before applying for an EHCNA:</a:t>
            </a:r>
          </a:p>
          <a:p>
            <a:pPr algn="ctr" defTabSz="342900">
              <a:defRPr/>
            </a:pPr>
            <a:endParaRPr lang="en-GB" sz="5400" b="1" dirty="0"/>
          </a:p>
        </p:txBody>
      </p:sp>
      <p:sp>
        <p:nvSpPr>
          <p:cNvPr id="26" name="TextBox 25">
            <a:extLst>
              <a:ext uri="{FF2B5EF4-FFF2-40B4-BE49-F238E27FC236}">
                <a16:creationId xmlns:a16="http://schemas.microsoft.com/office/drawing/2014/main" id="{51D9979C-B117-1303-CCCF-54A0F543C17B}"/>
              </a:ext>
            </a:extLst>
          </p:cNvPr>
          <p:cNvSpPr txBox="1"/>
          <p:nvPr/>
        </p:nvSpPr>
        <p:spPr>
          <a:xfrm>
            <a:off x="435505" y="1193017"/>
            <a:ext cx="10216802" cy="4401205"/>
          </a:xfrm>
          <a:prstGeom prst="rect">
            <a:avLst/>
          </a:prstGeom>
          <a:solidFill>
            <a:srgbClr val="FFFFFF">
              <a:alpha val="89804"/>
            </a:srgbClr>
          </a:solidFill>
        </p:spPr>
        <p:txBody>
          <a:bodyPr wrap="square">
            <a:spAutoFit/>
          </a:bodyPr>
          <a:lstStyle/>
          <a:p>
            <a:pPr marL="285750" indent="-285750">
              <a:buFont typeface="Arial" panose="020B0604020202020204" pitchFamily="34" charset="0"/>
              <a:buChar char="•"/>
            </a:pPr>
            <a:r>
              <a:rPr lang="en-GB" sz="2800" dirty="0">
                <a:solidFill>
                  <a:schemeClr val="accent5">
                    <a:lumMod val="50000"/>
                  </a:schemeClr>
                </a:solidFill>
              </a:rPr>
              <a:t>Talk to your child's key worker or teacher if you're worried they may have additional needs and/or disabilities </a:t>
            </a:r>
          </a:p>
          <a:p>
            <a:endParaRPr lang="en-GB" sz="2800" dirty="0">
              <a:solidFill>
                <a:schemeClr val="accent5">
                  <a:lumMod val="50000"/>
                </a:schemeClr>
              </a:solidFill>
            </a:endParaRPr>
          </a:p>
          <a:p>
            <a:pPr marL="285750" indent="-285750">
              <a:buFont typeface="Arial" panose="020B0604020202020204" pitchFamily="34" charset="0"/>
              <a:buChar char="•"/>
            </a:pPr>
            <a:r>
              <a:rPr lang="en-GB" sz="2800" dirty="0">
                <a:solidFill>
                  <a:schemeClr val="accent5">
                    <a:lumMod val="50000"/>
                  </a:schemeClr>
                </a:solidFill>
              </a:rPr>
              <a:t>Talk to the educational setting's Special Educational Needs Co-Ordinator (SENCO) about the provision being put in place.</a:t>
            </a:r>
          </a:p>
          <a:p>
            <a:endParaRPr lang="en-GB" sz="2800" dirty="0">
              <a:solidFill>
                <a:schemeClr val="accent5">
                  <a:lumMod val="50000"/>
                </a:schemeClr>
              </a:solidFill>
            </a:endParaRPr>
          </a:p>
          <a:p>
            <a:pPr marL="285750" indent="-285750">
              <a:buFont typeface="Arial" panose="020B0604020202020204" pitchFamily="34" charset="0"/>
              <a:buChar char="•"/>
            </a:pPr>
            <a:r>
              <a:rPr lang="en-GB" sz="2800" dirty="0">
                <a:solidFill>
                  <a:schemeClr val="accent5">
                    <a:lumMod val="50000"/>
                  </a:schemeClr>
                </a:solidFill>
              </a:rPr>
              <a:t>Ensure that the education setting have exhausted the Ordinarily Available Provision </a:t>
            </a:r>
          </a:p>
        </p:txBody>
      </p:sp>
    </p:spTree>
    <p:extLst>
      <p:ext uri="{BB962C8B-B14F-4D97-AF65-F5344CB8AC3E}">
        <p14:creationId xmlns:p14="http://schemas.microsoft.com/office/powerpoint/2010/main" val="39744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extLst>
                  <p:ext uri="{D42A27DB-BD31-4B8C-83A1-F6EECF244321}">
                    <p14:modId xmlns:p14="http://schemas.microsoft.com/office/powerpoint/2010/main" val="721717863"/>
                  </p:ext>
                </p:extLst>
              </p:nvPr>
            </p:nvGraphicFramePr>
            <p:xfrm rot="2444556">
              <a:off x="747027" y="153790"/>
              <a:ext cx="1358382" cy="2389030"/>
            </p:xfrm>
            <a:graphic>
              <a:graphicData uri="http://schemas.microsoft.com/office/drawing/2017/model3d">
                <am3d:model3d r:embed="rId9">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10"/>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1"/>
              <a:stretch>
                <a:fillRect/>
              </a:stretch>
            </p:blipFill>
            <p:spPr>
              <a:xfrm rot="2444556">
                <a:off x="747027" y="153790"/>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2">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3"/>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4"/>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5">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6"/>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7"/>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8">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9"/>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20"/>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68390" y="1679585"/>
            <a:ext cx="5961889" cy="2585323"/>
          </a:xfrm>
          <a:prstGeom prst="rect">
            <a:avLst/>
          </a:prstGeom>
          <a:blipFill>
            <a:blip r:embed="rId21"/>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How do you apply for an EHCP?</a:t>
            </a:r>
          </a:p>
        </p:txBody>
      </p:sp>
      <p:sp>
        <p:nvSpPr>
          <p:cNvPr id="24" name="Content Placeholder 2">
            <a:extLst>
              <a:ext uri="{FF2B5EF4-FFF2-40B4-BE49-F238E27FC236}">
                <a16:creationId xmlns:a16="http://schemas.microsoft.com/office/drawing/2014/main" id="{6C699399-4B06-180C-6864-FD6C6D7A473E}"/>
              </a:ext>
            </a:extLst>
          </p:cNvPr>
          <p:cNvSpPr txBox="1">
            <a:spLocks/>
          </p:cNvSpPr>
          <p:nvPr/>
        </p:nvSpPr>
        <p:spPr>
          <a:xfrm>
            <a:off x="281615" y="2083884"/>
            <a:ext cx="10060401" cy="1674393"/>
          </a:xfrm>
          <a:prstGeom prst="rect">
            <a:avLst/>
          </a:prstGeom>
          <a:solidFill>
            <a:srgbClr val="FFFFFF">
              <a:alpha val="89804"/>
            </a:srgbClr>
          </a:solidFill>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00000"/>
              </a:lnSpc>
              <a:spcBef>
                <a:spcPts val="0"/>
              </a:spcBef>
              <a:buNone/>
              <a:defRPr/>
            </a:pPr>
            <a:r>
              <a:rPr lang="en-GB" sz="3200" dirty="0">
                <a:solidFill>
                  <a:schemeClr val="accent5">
                    <a:lumMod val="50000"/>
                  </a:schemeClr>
                </a:solidFill>
              </a:rPr>
              <a:t>Before the Local Authority (LA) can issue an EHCP, an Education, Health and Social Care Needs Assessment (EHCNA) is carried out. </a:t>
            </a:r>
          </a:p>
          <a:p>
            <a:pPr marL="0" lvl="0" indent="0">
              <a:lnSpc>
                <a:spcPct val="100000"/>
              </a:lnSpc>
              <a:spcBef>
                <a:spcPts val="0"/>
              </a:spcBef>
              <a:buNone/>
              <a:defRPr/>
            </a:pPr>
            <a:endParaRPr lang="en-GB" sz="3200" dirty="0">
              <a:solidFill>
                <a:schemeClr val="accent5">
                  <a:lumMod val="50000"/>
                </a:schemeClr>
              </a:solidFill>
            </a:endParaRPr>
          </a:p>
        </p:txBody>
      </p:sp>
    </p:spTree>
    <p:extLst>
      <p:ext uri="{BB962C8B-B14F-4D97-AF65-F5344CB8AC3E}">
        <p14:creationId xmlns:p14="http://schemas.microsoft.com/office/powerpoint/2010/main" val="3092497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
                                        </p:tgtEl>
                                        <p:attrNameLst>
                                          <p:attrName>style.visibility</p:attrName>
                                        </p:attrNameLst>
                                      </p:cBhvr>
                                      <p:to>
                                        <p:strVal val="visible"/>
                                      </p:to>
                                    </p:set>
                                    <p:anim calcmode="lin" valueType="num">
                                      <p:cBhvr additive="base">
                                        <p:cTn id="25" dur="500" fill="hold"/>
                                        <p:tgtEl>
                                          <p:spTgt spid="24"/>
                                        </p:tgtEl>
                                        <p:attrNameLst>
                                          <p:attrName>ppt_x</p:attrName>
                                        </p:attrNameLst>
                                      </p:cBhvr>
                                      <p:tavLst>
                                        <p:tav tm="0">
                                          <p:val>
                                            <p:strVal val="#ppt_x"/>
                                          </p:val>
                                        </p:tav>
                                        <p:tav tm="100000">
                                          <p:val>
                                            <p:strVal val="#ppt_x"/>
                                          </p:val>
                                        </p:tav>
                                      </p:tavLst>
                                    </p:anim>
                                    <p:anim calcmode="lin" valueType="num">
                                      <p:cBhvr additive="base">
                                        <p:cTn id="26"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4"/>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5"/>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6"/>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7"/>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8"/>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747027" y="153790"/>
              <a:ext cx="1358382" cy="2389030"/>
            </p:xfrm>
            <a:graphic>
              <a:graphicData uri="http://schemas.microsoft.com/office/drawing/2017/model3d">
                <am3d:model3d r:embed="rId9">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10"/>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1"/>
              <a:stretch>
                <a:fillRect/>
              </a:stretch>
            </p:blipFill>
            <p:spPr>
              <a:xfrm rot="2444556">
                <a:off x="747027" y="153790"/>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2">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3"/>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4"/>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5">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6"/>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7"/>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8">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9"/>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20"/>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68390" y="1679585"/>
            <a:ext cx="5961889" cy="2585323"/>
          </a:xfrm>
          <a:prstGeom prst="rect">
            <a:avLst/>
          </a:prstGeom>
          <a:blipFill>
            <a:blip r:embed="rId21"/>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How do you apply for an EHCP?</a:t>
            </a:r>
          </a:p>
        </p:txBody>
      </p:sp>
      <p:sp>
        <p:nvSpPr>
          <p:cNvPr id="26" name="TextBox 25">
            <a:extLst>
              <a:ext uri="{FF2B5EF4-FFF2-40B4-BE49-F238E27FC236}">
                <a16:creationId xmlns:a16="http://schemas.microsoft.com/office/drawing/2014/main" id="{51D9979C-B117-1303-CCCF-54A0F543C17B}"/>
              </a:ext>
            </a:extLst>
          </p:cNvPr>
          <p:cNvSpPr txBox="1"/>
          <p:nvPr/>
        </p:nvSpPr>
        <p:spPr>
          <a:xfrm>
            <a:off x="481178" y="1641503"/>
            <a:ext cx="10123648" cy="3281286"/>
          </a:xfrm>
          <a:prstGeom prst="rect">
            <a:avLst/>
          </a:prstGeom>
          <a:solidFill>
            <a:srgbClr val="FFFFFF">
              <a:alpha val="89804"/>
            </a:srgbClr>
          </a:solidFill>
        </p:spPr>
        <p:txBody>
          <a:bodyPr wrap="square">
            <a:spAutoFit/>
          </a:bodyPr>
          <a:lstStyle/>
          <a:p>
            <a:r>
              <a:rPr lang="en-GB" sz="4000" dirty="0">
                <a:solidFill>
                  <a:schemeClr val="accent5">
                    <a:lumMod val="50000"/>
                  </a:schemeClr>
                </a:solidFill>
              </a:rPr>
              <a:t>It is helpful to have a joint application between home and school so that all the information required to make a decision has been collated and discussed. </a:t>
            </a:r>
          </a:p>
        </p:txBody>
      </p:sp>
    </p:spTree>
    <p:extLst>
      <p:ext uri="{BB962C8B-B14F-4D97-AF65-F5344CB8AC3E}">
        <p14:creationId xmlns:p14="http://schemas.microsoft.com/office/powerpoint/2010/main" val="937555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fill="hold"/>
                                        <p:tgtEl>
                                          <p:spTgt spid="26"/>
                                        </p:tgtEl>
                                        <p:attrNameLst>
                                          <p:attrName>ppt_x</p:attrName>
                                        </p:attrNameLst>
                                      </p:cBhvr>
                                      <p:tavLst>
                                        <p:tav tm="0">
                                          <p:val>
                                            <p:strVal val="#ppt_x"/>
                                          </p:val>
                                        </p:tav>
                                        <p:tav tm="100000">
                                          <p:val>
                                            <p:strVal val="#ppt_x"/>
                                          </p:val>
                                        </p:tav>
                                      </p:tavLst>
                                    </p:anim>
                                    <p:anim calcmode="lin" valueType="num">
                                      <p:cBhvr additive="base">
                                        <p:cTn id="8"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mc:AlternateContent xmlns:mc="http://schemas.openxmlformats.org/markup-compatibility/2006" xmlns:am3d="http://schemas.microsoft.com/office/drawing/2017/model3d">
        <mc:Choice Requires="am3d">
          <p:graphicFrame>
            <p:nvGraphicFramePr>
              <p:cNvPr id="12" name="3D Model 11" descr="Red Question mark">
                <a:extLst>
                  <a:ext uri="{FF2B5EF4-FFF2-40B4-BE49-F238E27FC236}">
                    <a16:creationId xmlns:a16="http://schemas.microsoft.com/office/drawing/2014/main" id="{3313DCD1-3DAE-E53D-AB81-A36535FA19E6}"/>
                  </a:ext>
                </a:extLst>
              </p:cNvPr>
              <p:cNvGraphicFramePr>
                <a:graphicFrameLocks noChangeAspect="1"/>
              </p:cNvGraphicFramePr>
              <p:nvPr/>
            </p:nvGraphicFramePr>
            <p:xfrm rot="2444556">
              <a:off x="801889" y="263055"/>
              <a:ext cx="1358382" cy="2389030"/>
            </p:xfrm>
            <a:graphic>
              <a:graphicData uri="http://schemas.microsoft.com/office/drawing/2017/model3d">
                <am3d:model3d r:embed="rId8">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9"/>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2" name="3D Model 11" descr="Red Question mark">
                <a:extLst>
                  <a:ext uri="{FF2B5EF4-FFF2-40B4-BE49-F238E27FC236}">
                    <a16:creationId xmlns:a16="http://schemas.microsoft.com/office/drawing/2014/main" id="{3313DCD1-3DAE-E53D-AB81-A36535FA19E6}"/>
                  </a:ext>
                </a:extLst>
              </p:cNvPr>
              <p:cNvPicPr>
                <a:picLocks noGrp="1" noRot="1" noChangeAspect="1" noMove="1" noResize="1" noEditPoints="1" noAdjustHandles="1" noChangeArrowheads="1" noChangeShapeType="1" noCrop="1"/>
              </p:cNvPicPr>
              <p:nvPr/>
            </p:nvPicPr>
            <p:blipFill>
              <a:blip r:embed="rId10"/>
              <a:stretch>
                <a:fillRect/>
              </a:stretch>
            </p:blipFill>
            <p:spPr>
              <a:xfrm rot="2444556">
                <a:off x="801889" y="263055"/>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3" name="3D Model 12" descr="Question Mark">
                <a:extLst>
                  <a:ext uri="{FF2B5EF4-FFF2-40B4-BE49-F238E27FC236}">
                    <a16:creationId xmlns:a16="http://schemas.microsoft.com/office/drawing/2014/main" id="{E4E19490-A076-CC9B-42B0-78C16D367765}"/>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1">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2"/>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3" name="3D Model 12" descr="Question Mark">
                <a:extLst>
                  <a:ext uri="{FF2B5EF4-FFF2-40B4-BE49-F238E27FC236}">
                    <a16:creationId xmlns:a16="http://schemas.microsoft.com/office/drawing/2014/main" id="{E4E19490-A076-CC9B-42B0-78C16D367765}"/>
                  </a:ext>
                </a:extLst>
              </p:cNvPr>
              <p:cNvPicPr>
                <a:picLocks noGrp="1" noRot="1" noChangeAspect="1" noMove="1" noResize="1" noEditPoints="1" noAdjustHandles="1" noChangeArrowheads="1" noChangeShapeType="1" noCrop="1"/>
              </p:cNvPicPr>
              <p:nvPr/>
            </p:nvPicPr>
            <p:blipFill>
              <a:blip r:embed="rId13"/>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14" name="3D Model 13" descr="Question mark">
                <a:extLst>
                  <a:ext uri="{FF2B5EF4-FFF2-40B4-BE49-F238E27FC236}">
                    <a16:creationId xmlns:a16="http://schemas.microsoft.com/office/drawing/2014/main" id="{2CD06FCF-5A3D-12ED-7070-34787D3A3C61}"/>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4">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5"/>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4" name="3D Model 13" descr="Question mark">
                <a:extLst>
                  <a:ext uri="{FF2B5EF4-FFF2-40B4-BE49-F238E27FC236}">
                    <a16:creationId xmlns:a16="http://schemas.microsoft.com/office/drawing/2014/main" id="{2CD06FCF-5A3D-12ED-7070-34787D3A3C61}"/>
                  </a:ext>
                </a:extLst>
              </p:cNvPr>
              <p:cNvPicPr>
                <a:picLocks noGrp="1" noRot="1" noChangeAspect="1" noMove="1" noResize="1" noEditPoints="1" noAdjustHandles="1" noChangeArrowheads="1" noChangeShapeType="1" noCrop="1"/>
              </p:cNvPicPr>
              <p:nvPr/>
            </p:nvPicPr>
            <p:blipFill>
              <a:blip r:embed="rId16"/>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17" name="3D Model 16" descr="Light Gray Question mark">
                <a:extLst>
                  <a:ext uri="{FF2B5EF4-FFF2-40B4-BE49-F238E27FC236}">
                    <a16:creationId xmlns:a16="http://schemas.microsoft.com/office/drawing/2014/main" id="{2E330FD6-3405-892B-0931-34C2FD6C32A5}"/>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7">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8"/>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7" name="3D Model 16" descr="Light Gray Question mark">
                <a:extLst>
                  <a:ext uri="{FF2B5EF4-FFF2-40B4-BE49-F238E27FC236}">
                    <a16:creationId xmlns:a16="http://schemas.microsoft.com/office/drawing/2014/main" id="{2E330FD6-3405-892B-0931-34C2FD6C32A5}"/>
                  </a:ext>
                </a:extLst>
              </p:cNvPr>
              <p:cNvPicPr>
                <a:picLocks noGrp="1" noRot="1" noChangeAspect="1" noMove="1" noResize="1" noEditPoints="1" noAdjustHandles="1" noChangeArrowheads="1" noChangeShapeType="1" noCrop="1"/>
              </p:cNvPicPr>
              <p:nvPr/>
            </p:nvPicPr>
            <p:blipFill>
              <a:blip r:embed="rId19"/>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1" name="TextBox 10">
            <a:extLst>
              <a:ext uri="{FF2B5EF4-FFF2-40B4-BE49-F238E27FC236}">
                <a16:creationId xmlns:a16="http://schemas.microsoft.com/office/drawing/2014/main" id="{B23C7547-689C-0BB8-C0CA-6BEA8C65432E}"/>
              </a:ext>
            </a:extLst>
          </p:cNvPr>
          <p:cNvSpPr txBox="1"/>
          <p:nvPr/>
        </p:nvSpPr>
        <p:spPr>
          <a:xfrm>
            <a:off x="2536149" y="1490242"/>
            <a:ext cx="5961889" cy="2585323"/>
          </a:xfrm>
          <a:prstGeom prst="rect">
            <a:avLst/>
          </a:prstGeom>
          <a:blipFill>
            <a:blip r:embed="rId20"/>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What happens during the EHCNA?</a:t>
            </a:r>
          </a:p>
        </p:txBody>
      </p:sp>
      <p:sp>
        <p:nvSpPr>
          <p:cNvPr id="15" name="Content Placeholder 2">
            <a:extLst>
              <a:ext uri="{FF2B5EF4-FFF2-40B4-BE49-F238E27FC236}">
                <a16:creationId xmlns:a16="http://schemas.microsoft.com/office/drawing/2014/main" id="{284F51C4-DFCC-9329-8E2A-5377636F3C5B}"/>
              </a:ext>
            </a:extLst>
          </p:cNvPr>
          <p:cNvSpPr txBox="1">
            <a:spLocks/>
          </p:cNvSpPr>
          <p:nvPr/>
        </p:nvSpPr>
        <p:spPr>
          <a:xfrm>
            <a:off x="428431" y="1541186"/>
            <a:ext cx="10515600" cy="3082000"/>
          </a:xfrm>
          <a:prstGeom prst="rect">
            <a:avLst/>
          </a:prstGeom>
          <a:solidFill>
            <a:srgbClr val="FFFFFF">
              <a:alpha val="89804"/>
            </a:srgbClr>
          </a:solidFill>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dirty="0">
                <a:solidFill>
                  <a:schemeClr val="accent5">
                    <a:lumMod val="50000"/>
                  </a:schemeClr>
                </a:solidFill>
                <a:latin typeface="+mj-lt"/>
              </a:rPr>
              <a:t>Once the evidence has been submitted, it will be reviewed within 6 weeks by a panel of professionals which could include: an Educational Psychologist, Social Worker, member of L-SPA team, STIP, Case Officer and SALT. </a:t>
            </a:r>
          </a:p>
        </p:txBody>
      </p:sp>
      <p:sp>
        <p:nvSpPr>
          <p:cNvPr id="10" name="Content Placeholder 2">
            <a:extLst>
              <a:ext uri="{FF2B5EF4-FFF2-40B4-BE49-F238E27FC236}">
                <a16:creationId xmlns:a16="http://schemas.microsoft.com/office/drawing/2014/main" id="{10701BDF-B54C-9E80-26EF-4F163156B6BD}"/>
              </a:ext>
            </a:extLst>
          </p:cNvPr>
          <p:cNvSpPr txBox="1">
            <a:spLocks/>
          </p:cNvSpPr>
          <p:nvPr/>
        </p:nvSpPr>
        <p:spPr>
          <a:xfrm>
            <a:off x="428431" y="1206987"/>
            <a:ext cx="10515600" cy="4198552"/>
          </a:xfrm>
          <a:prstGeom prst="rect">
            <a:avLst/>
          </a:prstGeom>
          <a:solidFill>
            <a:srgbClr val="FFFFFF">
              <a:alpha val="89804"/>
            </a:srgbClr>
          </a:solidFill>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b="1" dirty="0">
                <a:solidFill>
                  <a:schemeClr val="accent5">
                    <a:lumMod val="50000"/>
                  </a:schemeClr>
                </a:solidFill>
                <a:latin typeface="+mj-lt"/>
              </a:rPr>
              <a:t>Each member of the panel looks for the following when making a decision to assess for an EHCP:</a:t>
            </a:r>
          </a:p>
          <a:p>
            <a:pPr marL="0" indent="0">
              <a:buFont typeface="Arial" panose="020B0604020202020204" pitchFamily="34" charset="0"/>
              <a:buNone/>
            </a:pPr>
            <a:endParaRPr lang="en-GB" sz="4400" b="1" dirty="0">
              <a:solidFill>
                <a:schemeClr val="accent5">
                  <a:lumMod val="50000"/>
                </a:schemeClr>
              </a:solidFill>
              <a:latin typeface="+mj-lt"/>
            </a:endParaRPr>
          </a:p>
          <a:p>
            <a:r>
              <a:rPr lang="en-GB" sz="4400" dirty="0">
                <a:solidFill>
                  <a:schemeClr val="accent5">
                    <a:lumMod val="50000"/>
                  </a:schemeClr>
                </a:solidFill>
                <a:latin typeface="+mj-lt"/>
              </a:rPr>
              <a:t>Evidence that the child or young person has SEND</a:t>
            </a:r>
          </a:p>
          <a:p>
            <a:r>
              <a:rPr lang="en-GB" sz="4400" dirty="0">
                <a:solidFill>
                  <a:schemeClr val="accent5">
                    <a:lumMod val="50000"/>
                  </a:schemeClr>
                </a:solidFill>
                <a:latin typeface="+mj-lt"/>
              </a:rPr>
              <a:t>A costed provision map that shows need that is additional to or different from the targeted provision (OAP)</a:t>
            </a:r>
          </a:p>
          <a:p>
            <a:r>
              <a:rPr lang="en-GB" sz="4400" dirty="0">
                <a:solidFill>
                  <a:schemeClr val="accent5">
                    <a:lumMod val="50000"/>
                  </a:schemeClr>
                </a:solidFill>
                <a:latin typeface="+mj-lt"/>
              </a:rPr>
              <a:t>3 cycles of the Assess, Plan, Do, Review and the impact </a:t>
            </a:r>
          </a:p>
          <a:p>
            <a:r>
              <a:rPr lang="en-GB" sz="4400" dirty="0">
                <a:solidFill>
                  <a:schemeClr val="accent5">
                    <a:lumMod val="50000"/>
                  </a:schemeClr>
                </a:solidFill>
                <a:latin typeface="+mj-lt"/>
              </a:rPr>
              <a:t>Specialist support from professionals has been implemented which has had little to no progress</a:t>
            </a:r>
          </a:p>
          <a:p>
            <a:r>
              <a:rPr lang="en-GB" sz="4400" dirty="0">
                <a:solidFill>
                  <a:schemeClr val="accent5">
                    <a:lumMod val="50000"/>
                  </a:schemeClr>
                </a:solidFill>
                <a:latin typeface="+mj-lt"/>
              </a:rPr>
              <a:t>Any social care needs  </a:t>
            </a:r>
          </a:p>
          <a:p>
            <a:endParaRPr lang="en-GB" sz="4400" dirty="0">
              <a:solidFill>
                <a:schemeClr val="accent5">
                  <a:lumMod val="50000"/>
                </a:schemeClr>
              </a:solidFill>
              <a:latin typeface="+mj-lt"/>
            </a:endParaRPr>
          </a:p>
          <a:p>
            <a:endParaRPr lang="en-GB" sz="4400" dirty="0">
              <a:solidFill>
                <a:schemeClr val="accent5">
                  <a:lumMod val="50000"/>
                </a:schemeClr>
              </a:solidFill>
              <a:latin typeface="+mj-lt"/>
            </a:endParaRPr>
          </a:p>
        </p:txBody>
      </p:sp>
    </p:spTree>
    <p:extLst>
      <p:ext uri="{BB962C8B-B14F-4D97-AF65-F5344CB8AC3E}">
        <p14:creationId xmlns:p14="http://schemas.microsoft.com/office/powerpoint/2010/main" val="4175180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500" fill="hold"/>
                                        <p:tgtEl>
                                          <p:spTgt spid="17"/>
                                        </p:tgtEl>
                                        <p:attrNameLst>
                                          <p:attrName>ppt_x</p:attrName>
                                        </p:attrNameLst>
                                      </p:cBhvr>
                                      <p:tavLst>
                                        <p:tav tm="0">
                                          <p:val>
                                            <p:strVal val="#ppt_x"/>
                                          </p:val>
                                        </p:tav>
                                        <p:tav tm="100000">
                                          <p:val>
                                            <p:strVal val="#ppt_x"/>
                                          </p:val>
                                        </p:tav>
                                      </p:tavLst>
                                    </p:anim>
                                    <p:anim calcmode="lin" valueType="num">
                                      <p:cBhvr additive="base">
                                        <p:cTn id="12" dur="500" fill="hold"/>
                                        <p:tgtEl>
                                          <p:spTgt spid="1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1" nodeType="clickEffect">
                                  <p:stCondLst>
                                    <p:cond delay="0"/>
                                  </p:stCondLst>
                                  <p:childTnLst>
                                    <p:anim calcmode="lin" valueType="num">
                                      <p:cBhvr additive="base">
                                        <p:cTn id="30" dur="500"/>
                                        <p:tgtEl>
                                          <p:spTgt spid="15"/>
                                        </p:tgtEl>
                                        <p:attrNameLst>
                                          <p:attrName>ppt_x</p:attrName>
                                        </p:attrNameLst>
                                      </p:cBhvr>
                                      <p:tavLst>
                                        <p:tav tm="0">
                                          <p:val>
                                            <p:strVal val="ppt_x"/>
                                          </p:val>
                                        </p:tav>
                                        <p:tav tm="100000">
                                          <p:val>
                                            <p:strVal val="ppt_x"/>
                                          </p:val>
                                        </p:tav>
                                      </p:tavLst>
                                    </p:anim>
                                    <p:anim calcmode="lin" valueType="num">
                                      <p:cBhvr additive="base">
                                        <p:cTn id="31" dur="500"/>
                                        <p:tgtEl>
                                          <p:spTgt spid="15"/>
                                        </p:tgtEl>
                                        <p:attrNameLst>
                                          <p:attrName>ppt_y</p:attrName>
                                        </p:attrNameLst>
                                      </p:cBhvr>
                                      <p:tavLst>
                                        <p:tav tm="0">
                                          <p:val>
                                            <p:strVal val="ppt_y"/>
                                          </p:val>
                                        </p:tav>
                                        <p:tav tm="100000">
                                          <p:val>
                                            <p:strVal val="1+ppt_h/2"/>
                                          </p:val>
                                        </p:tav>
                                      </p:tavLst>
                                    </p:anim>
                                    <p:set>
                                      <p:cBhvr>
                                        <p:cTn id="32" dur="1" fill="hold">
                                          <p:stCondLst>
                                            <p:cond delay="499"/>
                                          </p:stCondLst>
                                        </p:cTn>
                                        <p:tgtEl>
                                          <p:spTgt spid="15"/>
                                        </p:tgtEl>
                                        <p:attrNameLst>
                                          <p:attrName>style.visibility</p:attrName>
                                        </p:attrNameLst>
                                      </p:cBhvr>
                                      <p:to>
                                        <p:strVal val="hidden"/>
                                      </p:to>
                                    </p:set>
                                  </p:childTnLst>
                                </p:cTn>
                              </p:par>
                              <p:par>
                                <p:cTn id="33" presetID="2" presetClass="entr" presetSubtype="4"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ppt_x"/>
                                          </p:val>
                                        </p:tav>
                                        <p:tav tm="100000">
                                          <p:val>
                                            <p:strVal val="#ppt_x"/>
                                          </p:val>
                                        </p:tav>
                                      </p:tavLst>
                                    </p:anim>
                                    <p:anim calcmode="lin" valueType="num">
                                      <p:cBhvr additive="base">
                                        <p:cTn id="36" dur="500" fill="hold"/>
                                        <p:tgtEl>
                                          <p:spTgt spid="10"/>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xEl>
                                              <p:pRg st="0" end="0"/>
                                            </p:txEl>
                                          </p:spTgt>
                                        </p:tgtEl>
                                        <p:attrNameLst>
                                          <p:attrName>style.visibility</p:attrName>
                                        </p:attrNameLst>
                                      </p:cBhvr>
                                      <p:to>
                                        <p:strVal val="visible"/>
                                      </p:to>
                                    </p:set>
                                    <p:anim calcmode="lin" valueType="num">
                                      <p:cBhvr additive="base">
                                        <p:cTn id="39"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
                                            <p:txEl>
                                              <p:pRg st="2" end="2"/>
                                            </p:txEl>
                                          </p:spTgt>
                                        </p:tgtEl>
                                        <p:attrNameLst>
                                          <p:attrName>style.visibility</p:attrName>
                                        </p:attrNameLst>
                                      </p:cBhvr>
                                      <p:to>
                                        <p:strVal val="visible"/>
                                      </p:to>
                                    </p:set>
                                    <p:animEffect transition="in" filter="fade">
                                      <p:cBhvr>
                                        <p:cTn id="45" dur="500"/>
                                        <p:tgtEl>
                                          <p:spTgt spid="10">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10">
                                            <p:txEl>
                                              <p:pRg st="3" end="3"/>
                                            </p:txEl>
                                          </p:spTgt>
                                        </p:tgtEl>
                                        <p:attrNameLst>
                                          <p:attrName>style.visibility</p:attrName>
                                        </p:attrNameLst>
                                      </p:cBhvr>
                                      <p:to>
                                        <p:strVal val="visible"/>
                                      </p:to>
                                    </p:set>
                                    <p:animEffect transition="in" filter="fade">
                                      <p:cBhvr>
                                        <p:cTn id="50" dur="500"/>
                                        <p:tgtEl>
                                          <p:spTgt spid="10">
                                            <p:txEl>
                                              <p:pRg st="3" end="3"/>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10">
                                            <p:txEl>
                                              <p:pRg st="4" end="4"/>
                                            </p:txEl>
                                          </p:spTgt>
                                        </p:tgtEl>
                                        <p:attrNameLst>
                                          <p:attrName>style.visibility</p:attrName>
                                        </p:attrNameLst>
                                      </p:cBhvr>
                                      <p:to>
                                        <p:strVal val="visible"/>
                                      </p:to>
                                    </p:set>
                                    <p:animEffect transition="in" filter="fade">
                                      <p:cBhvr>
                                        <p:cTn id="55" dur="500"/>
                                        <p:tgtEl>
                                          <p:spTgt spid="10">
                                            <p:txEl>
                                              <p:pRg st="4" end="4"/>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0">
                                            <p:txEl>
                                              <p:pRg st="5" end="5"/>
                                            </p:txEl>
                                          </p:spTgt>
                                        </p:tgtEl>
                                        <p:attrNameLst>
                                          <p:attrName>style.visibility</p:attrName>
                                        </p:attrNameLst>
                                      </p:cBhvr>
                                      <p:to>
                                        <p:strVal val="visible"/>
                                      </p:to>
                                    </p:set>
                                    <p:animEffect transition="in" filter="fade">
                                      <p:cBhvr>
                                        <p:cTn id="60" dur="500"/>
                                        <p:tgtEl>
                                          <p:spTgt spid="10">
                                            <p:txEl>
                                              <p:pRg st="5" end="5"/>
                                            </p:txEl>
                                          </p:spTgt>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10">
                                            <p:txEl>
                                              <p:pRg st="6" end="6"/>
                                            </p:txEl>
                                          </p:spTgt>
                                        </p:tgtEl>
                                        <p:attrNameLst>
                                          <p:attrName>style.visibility</p:attrName>
                                        </p:attrNameLst>
                                      </p:cBhvr>
                                      <p:to>
                                        <p:strVal val="visible"/>
                                      </p:to>
                                    </p:set>
                                    <p:animEffect transition="in" filter="fade">
                                      <p:cBhvr>
                                        <p:cTn id="65" dur="500"/>
                                        <p:tgtEl>
                                          <p:spTgt spid="1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m3d="http://schemas.microsoft.com/office/drawing/2017/model3d">
        <mc:Choice Requires="am3d">
          <p:graphicFrame>
            <p:nvGraphicFramePr>
              <p:cNvPr id="21" name="3D Model 20" descr="Red Question mark">
                <a:extLst>
                  <a:ext uri="{FF2B5EF4-FFF2-40B4-BE49-F238E27FC236}">
                    <a16:creationId xmlns:a16="http://schemas.microsoft.com/office/drawing/2014/main" id="{F0D29DC1-4B00-CC52-16F1-D784136A8B49}"/>
                  </a:ext>
                </a:extLst>
              </p:cNvPr>
              <p:cNvGraphicFramePr>
                <a:graphicFrameLocks noChangeAspect="1"/>
              </p:cNvGraphicFramePr>
              <p:nvPr>
                <p:extLst>
                  <p:ext uri="{D42A27DB-BD31-4B8C-83A1-F6EECF244321}">
                    <p14:modId xmlns:p14="http://schemas.microsoft.com/office/powerpoint/2010/main" val="1589332019"/>
                  </p:ext>
                </p:extLst>
              </p:nvPr>
            </p:nvGraphicFramePr>
            <p:xfrm rot="2444556">
              <a:off x="889329" y="213976"/>
              <a:ext cx="1358382" cy="2389030"/>
            </p:xfrm>
            <a:graphic>
              <a:graphicData uri="http://schemas.microsoft.com/office/drawing/2017/model3d">
                <am3d:model3d r:embed="rId2">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3"/>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1" name="3D Model 20" descr="Red Question mark">
                <a:extLst>
                  <a:ext uri="{FF2B5EF4-FFF2-40B4-BE49-F238E27FC236}">
                    <a16:creationId xmlns:a16="http://schemas.microsoft.com/office/drawing/2014/main" id="{F0D29DC1-4B00-CC52-16F1-D784136A8B49}"/>
                  </a:ext>
                </a:extLst>
              </p:cNvPr>
              <p:cNvPicPr>
                <a:picLocks noGrp="1" noRot="1" noChangeAspect="1" noMove="1" noResize="1" noEditPoints="1" noAdjustHandles="1" noChangeArrowheads="1" noChangeShapeType="1" noCrop="1"/>
              </p:cNvPicPr>
              <p:nvPr/>
            </p:nvPicPr>
            <p:blipFill>
              <a:blip r:embed="rId4"/>
              <a:stretch>
                <a:fillRect/>
              </a:stretch>
            </p:blipFill>
            <p:spPr>
              <a:xfrm rot="2444556">
                <a:off x="889329" y="213976"/>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22" name="3D Model 21" descr="Question Mark">
                <a:extLst>
                  <a:ext uri="{FF2B5EF4-FFF2-40B4-BE49-F238E27FC236}">
                    <a16:creationId xmlns:a16="http://schemas.microsoft.com/office/drawing/2014/main" id="{9C2402F4-293E-1738-A124-C061F8924F5C}"/>
                  </a:ext>
                </a:extLst>
              </p:cNvPr>
              <p:cNvGraphicFramePr>
                <a:graphicFrameLocks noChangeAspect="1"/>
              </p:cNvGraphicFramePr>
              <p:nvPr>
                <p:extLst>
                  <p:ext uri="{D42A27DB-BD31-4B8C-83A1-F6EECF244321}">
                    <p14:modId xmlns:p14="http://schemas.microsoft.com/office/powerpoint/2010/main" val="2512034310"/>
                  </p:ext>
                </p:extLst>
              </p:nvPr>
            </p:nvGraphicFramePr>
            <p:xfrm rot="18947380">
              <a:off x="1060743" y="3467109"/>
              <a:ext cx="1457758" cy="2089454"/>
            </p:xfrm>
            <a:graphic>
              <a:graphicData uri="http://schemas.microsoft.com/office/drawing/2017/model3d">
                <am3d:model3d r:embed="rId5">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6"/>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2" name="3D Model 21" descr="Question Mark">
                <a:extLst>
                  <a:ext uri="{FF2B5EF4-FFF2-40B4-BE49-F238E27FC236}">
                    <a16:creationId xmlns:a16="http://schemas.microsoft.com/office/drawing/2014/main" id="{9C2402F4-293E-1738-A124-C061F8924F5C}"/>
                  </a:ext>
                </a:extLst>
              </p:cNvPr>
              <p:cNvPicPr>
                <a:picLocks noGrp="1" noRot="1" noChangeAspect="1" noMove="1" noResize="1" noEditPoints="1" noAdjustHandles="1" noChangeArrowheads="1" noChangeShapeType="1" noCrop="1"/>
              </p:cNvPicPr>
              <p:nvPr/>
            </p:nvPicPr>
            <p:blipFill>
              <a:blip r:embed="rId7"/>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23" name="3D Model 22" descr="Question mark">
                <a:extLst>
                  <a:ext uri="{FF2B5EF4-FFF2-40B4-BE49-F238E27FC236}">
                    <a16:creationId xmlns:a16="http://schemas.microsoft.com/office/drawing/2014/main" id="{F5D8A856-B30C-E6BE-5390-13A0C3D8322C}"/>
                  </a:ext>
                </a:extLst>
              </p:cNvPr>
              <p:cNvGraphicFramePr>
                <a:graphicFrameLocks noChangeAspect="1"/>
              </p:cNvGraphicFramePr>
              <p:nvPr>
                <p:extLst>
                  <p:ext uri="{D42A27DB-BD31-4B8C-83A1-F6EECF244321}">
                    <p14:modId xmlns:p14="http://schemas.microsoft.com/office/powerpoint/2010/main" val="2976278925"/>
                  </p:ext>
                </p:extLst>
              </p:nvPr>
            </p:nvGraphicFramePr>
            <p:xfrm rot="2353093">
              <a:off x="8930830" y="3622269"/>
              <a:ext cx="938440" cy="1703328"/>
            </p:xfrm>
            <a:graphic>
              <a:graphicData uri="http://schemas.microsoft.com/office/drawing/2017/model3d">
                <am3d:model3d r:embed="rId8">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9"/>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3" name="3D Model 22" descr="Question mark">
                <a:extLst>
                  <a:ext uri="{FF2B5EF4-FFF2-40B4-BE49-F238E27FC236}">
                    <a16:creationId xmlns:a16="http://schemas.microsoft.com/office/drawing/2014/main" id="{F5D8A856-B30C-E6BE-5390-13A0C3D8322C}"/>
                  </a:ext>
                </a:extLst>
              </p:cNvPr>
              <p:cNvPicPr>
                <a:picLocks noGrp="1" noRot="1" noChangeAspect="1" noMove="1" noResize="1" noEditPoints="1" noAdjustHandles="1" noChangeArrowheads="1" noChangeShapeType="1" noCrop="1"/>
              </p:cNvPicPr>
              <p:nvPr/>
            </p:nvPicPr>
            <p:blipFill>
              <a:blip r:embed="rId10"/>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24" name="3D Model 23" descr="Light Gray Question mark">
                <a:extLst>
                  <a:ext uri="{FF2B5EF4-FFF2-40B4-BE49-F238E27FC236}">
                    <a16:creationId xmlns:a16="http://schemas.microsoft.com/office/drawing/2014/main" id="{1B65DE52-64C2-B4DE-19B9-EAFF84026523}"/>
                  </a:ext>
                </a:extLst>
              </p:cNvPr>
              <p:cNvGraphicFramePr>
                <a:graphicFrameLocks noChangeAspect="1"/>
              </p:cNvGraphicFramePr>
              <p:nvPr>
                <p:extLst>
                  <p:ext uri="{D42A27DB-BD31-4B8C-83A1-F6EECF244321}">
                    <p14:modId xmlns:p14="http://schemas.microsoft.com/office/powerpoint/2010/main" val="3819681027"/>
                  </p:ext>
                </p:extLst>
              </p:nvPr>
            </p:nvGraphicFramePr>
            <p:xfrm rot="20400027">
              <a:off x="8629516" y="201120"/>
              <a:ext cx="1393092" cy="2515881"/>
            </p:xfrm>
            <a:graphic>
              <a:graphicData uri="http://schemas.microsoft.com/office/drawing/2017/model3d">
                <am3d:model3d r:embed="rId11">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2"/>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4" name="3D Model 23" descr="Light Gray Question mark">
                <a:extLst>
                  <a:ext uri="{FF2B5EF4-FFF2-40B4-BE49-F238E27FC236}">
                    <a16:creationId xmlns:a16="http://schemas.microsoft.com/office/drawing/2014/main" id="{1B65DE52-64C2-B4DE-19B9-EAFF84026523}"/>
                  </a:ext>
                </a:extLst>
              </p:cNvPr>
              <p:cNvPicPr>
                <a:picLocks noGrp="1" noRot="1" noChangeAspect="1" noMove="1" noResize="1" noEditPoints="1" noAdjustHandles="1" noChangeArrowheads="1" noChangeShapeType="1" noCrop="1"/>
              </p:cNvPicPr>
              <p:nvPr/>
            </p:nvPicPr>
            <p:blipFill>
              <a:blip r:embed="rId13"/>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15"/>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16"/>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17"/>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18"/>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19"/>
          <a:stretch>
            <a:fillRect/>
          </a:stretch>
        </p:blipFill>
        <p:spPr>
          <a:xfrm>
            <a:off x="3763045" y="5873310"/>
            <a:ext cx="1331640" cy="556318"/>
          </a:xfrm>
          <a:prstGeom prst="rect">
            <a:avLst/>
          </a:prstGeom>
        </p:spPr>
      </p:pic>
      <p:sp>
        <p:nvSpPr>
          <p:cNvPr id="11" name="TextBox 10">
            <a:extLst>
              <a:ext uri="{FF2B5EF4-FFF2-40B4-BE49-F238E27FC236}">
                <a16:creationId xmlns:a16="http://schemas.microsoft.com/office/drawing/2014/main" id="{B23C7547-689C-0BB8-C0CA-6BEA8C65432E}"/>
              </a:ext>
            </a:extLst>
          </p:cNvPr>
          <p:cNvSpPr txBox="1"/>
          <p:nvPr/>
        </p:nvSpPr>
        <p:spPr>
          <a:xfrm>
            <a:off x="2536149" y="1490242"/>
            <a:ext cx="5961889" cy="2585323"/>
          </a:xfrm>
          <a:prstGeom prst="rect">
            <a:avLst/>
          </a:prstGeom>
          <a:blipFill>
            <a:blip r:embed="rId20"/>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What if the panel agrees to an EHCNA?</a:t>
            </a:r>
          </a:p>
        </p:txBody>
      </p:sp>
      <p:sp>
        <p:nvSpPr>
          <p:cNvPr id="15" name="Content Placeholder 2">
            <a:extLst>
              <a:ext uri="{FF2B5EF4-FFF2-40B4-BE49-F238E27FC236}">
                <a16:creationId xmlns:a16="http://schemas.microsoft.com/office/drawing/2014/main" id="{284F51C4-DFCC-9329-8E2A-5377636F3C5B}"/>
              </a:ext>
            </a:extLst>
          </p:cNvPr>
          <p:cNvSpPr txBox="1">
            <a:spLocks/>
          </p:cNvSpPr>
          <p:nvPr/>
        </p:nvSpPr>
        <p:spPr>
          <a:xfrm>
            <a:off x="428431" y="1421099"/>
            <a:ext cx="10515600" cy="3082000"/>
          </a:xfrm>
          <a:prstGeom prst="rect">
            <a:avLst/>
          </a:prstGeom>
          <a:solidFill>
            <a:srgbClr val="FFFFFF">
              <a:alpha val="89804"/>
            </a:srgb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dirty="0">
                <a:solidFill>
                  <a:schemeClr val="accent5">
                    <a:lumMod val="50000"/>
                  </a:schemeClr>
                </a:solidFill>
                <a:latin typeface="+mj-lt"/>
              </a:rPr>
              <a:t>If the panel agrees that there is enough evidence to suggest a child has a SEND, you will receive a ‘Yes to Assess’ response. </a:t>
            </a:r>
          </a:p>
        </p:txBody>
      </p:sp>
      <p:sp>
        <p:nvSpPr>
          <p:cNvPr id="10" name="Content Placeholder 2">
            <a:extLst>
              <a:ext uri="{FF2B5EF4-FFF2-40B4-BE49-F238E27FC236}">
                <a16:creationId xmlns:a16="http://schemas.microsoft.com/office/drawing/2014/main" id="{BEB14097-708F-072E-F42F-E042C0990B22}"/>
              </a:ext>
            </a:extLst>
          </p:cNvPr>
          <p:cNvSpPr txBox="1">
            <a:spLocks/>
          </p:cNvSpPr>
          <p:nvPr/>
        </p:nvSpPr>
        <p:spPr>
          <a:xfrm>
            <a:off x="298649" y="2102419"/>
            <a:ext cx="10515600" cy="3082000"/>
          </a:xfrm>
          <a:prstGeom prst="rect">
            <a:avLst/>
          </a:prstGeom>
          <a:solidFill>
            <a:srgbClr val="FFFFFF">
              <a:alpha val="89804"/>
            </a:srgbClr>
          </a:solidFill>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4400" dirty="0">
                <a:solidFill>
                  <a:schemeClr val="accent5">
                    <a:lumMod val="50000"/>
                  </a:schemeClr>
                </a:solidFill>
                <a:latin typeface="+mj-lt"/>
              </a:rPr>
              <a:t>The child will then be referred to the area team and appropriate professionals’ assessments will be sought to decide if an EHCP should be issued. </a:t>
            </a:r>
          </a:p>
        </p:txBody>
      </p:sp>
      <p:sp>
        <p:nvSpPr>
          <p:cNvPr id="12" name="Content Placeholder 2">
            <a:extLst>
              <a:ext uri="{FF2B5EF4-FFF2-40B4-BE49-F238E27FC236}">
                <a16:creationId xmlns:a16="http://schemas.microsoft.com/office/drawing/2014/main" id="{FE4DF62C-D002-F186-3B66-809CC4764FF3}"/>
              </a:ext>
            </a:extLst>
          </p:cNvPr>
          <p:cNvSpPr txBox="1">
            <a:spLocks/>
          </p:cNvSpPr>
          <p:nvPr/>
        </p:nvSpPr>
        <p:spPr>
          <a:xfrm>
            <a:off x="344760" y="1557953"/>
            <a:ext cx="10515600" cy="3540575"/>
          </a:xfrm>
          <a:prstGeom prst="rect">
            <a:avLst/>
          </a:prstGeom>
          <a:solidFill>
            <a:srgbClr val="FFFFFF">
              <a:alpha val="89804"/>
            </a:srgbClr>
          </a:solidFill>
        </p:spPr>
        <p:txBody>
          <a:bodyPr vert="horz" lIns="91440" tIns="45720" rIns="91440" bIns="45720" rtlCol="0">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GB" sz="4400" dirty="0">
              <a:latin typeface="+mj-lt"/>
            </a:endParaRPr>
          </a:p>
          <a:p>
            <a:pPr marL="0" indent="0">
              <a:buNone/>
            </a:pPr>
            <a:r>
              <a:rPr lang="en-GB" sz="4400" dirty="0">
                <a:solidFill>
                  <a:srgbClr val="0070C0"/>
                </a:solidFill>
                <a:latin typeface="+mj-lt"/>
              </a:rPr>
              <a:t>An EHC needs assessment </a:t>
            </a:r>
            <a:r>
              <a:rPr lang="en-GB" sz="4400" b="1" dirty="0">
                <a:solidFill>
                  <a:srgbClr val="0070C0"/>
                </a:solidFill>
                <a:latin typeface="+mj-lt"/>
              </a:rPr>
              <a:t>does not </a:t>
            </a:r>
            <a:r>
              <a:rPr lang="en-GB" sz="4400" dirty="0">
                <a:solidFill>
                  <a:srgbClr val="0070C0"/>
                </a:solidFill>
                <a:latin typeface="+mj-lt"/>
              </a:rPr>
              <a:t>always lead to a young person receiving an EHCP. If the LA decides not to issue a plan, the school and family still receives the professionals’ advice, which should be implemented to support the young person further.</a:t>
            </a:r>
          </a:p>
          <a:p>
            <a:pPr marL="0" indent="0">
              <a:buNone/>
            </a:pPr>
            <a:endParaRPr lang="en-GB" sz="3100" dirty="0"/>
          </a:p>
          <a:p>
            <a:pPr marL="0" indent="0">
              <a:buNone/>
            </a:pPr>
            <a:r>
              <a:rPr lang="en-GB" sz="3100" dirty="0"/>
              <a:t>Families have the right to appeal if not satisfied with the LA’s decision</a:t>
            </a:r>
            <a:r>
              <a:rPr lang="en-GB" sz="3100" dirty="0">
                <a:solidFill>
                  <a:schemeClr val="accent4">
                    <a:lumMod val="75000"/>
                  </a:schemeClr>
                </a:solidFill>
              </a:rPr>
              <a:t>. </a:t>
            </a:r>
          </a:p>
          <a:p>
            <a:pPr marL="0" indent="0">
              <a:buNone/>
            </a:pPr>
            <a:endParaRPr lang="en-GB" sz="4400" dirty="0">
              <a:solidFill>
                <a:srgbClr val="FF0000"/>
              </a:solidFill>
              <a:latin typeface="+mj-lt"/>
            </a:endParaRPr>
          </a:p>
        </p:txBody>
      </p:sp>
    </p:spTree>
    <p:extLst>
      <p:ext uri="{BB962C8B-B14F-4D97-AF65-F5344CB8AC3E}">
        <p14:creationId xmlns:p14="http://schemas.microsoft.com/office/powerpoint/2010/main" val="225120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ppt_x"/>
                                          </p:val>
                                        </p:tav>
                                        <p:tav tm="100000">
                                          <p:val>
                                            <p:strVal val="#ppt_x"/>
                                          </p:val>
                                        </p:tav>
                                      </p:tavLst>
                                    </p:anim>
                                    <p:anim calcmode="lin" valueType="num">
                                      <p:cBhvr additive="base">
                                        <p:cTn id="8" dur="500" fill="hold"/>
                                        <p:tgtEl>
                                          <p:spTgt spid="21"/>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ppt_x"/>
                                          </p:val>
                                        </p:tav>
                                        <p:tav tm="100000">
                                          <p:val>
                                            <p:strVal val="#ppt_x"/>
                                          </p:val>
                                        </p:tav>
                                      </p:tavLst>
                                    </p:anim>
                                    <p:anim calcmode="lin" valueType="num">
                                      <p:cBhvr additive="base">
                                        <p:cTn id="12" dur="500" fill="hold"/>
                                        <p:tgtEl>
                                          <p:spTgt spid="2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ppt_x"/>
                                          </p:val>
                                        </p:tav>
                                        <p:tav tm="100000">
                                          <p:val>
                                            <p:strVal val="#ppt_x"/>
                                          </p:val>
                                        </p:tav>
                                      </p:tavLst>
                                    </p:anim>
                                    <p:anim calcmode="lin" valueType="num">
                                      <p:cBhvr additive="base">
                                        <p:cTn id="26"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xit" presetSubtype="4" fill="hold" grpId="1" nodeType="clickEffect">
                                  <p:stCondLst>
                                    <p:cond delay="0"/>
                                  </p:stCondLst>
                                  <p:childTnLst>
                                    <p:anim calcmode="lin" valueType="num">
                                      <p:cBhvr additive="base">
                                        <p:cTn id="30" dur="500"/>
                                        <p:tgtEl>
                                          <p:spTgt spid="15"/>
                                        </p:tgtEl>
                                        <p:attrNameLst>
                                          <p:attrName>ppt_x</p:attrName>
                                        </p:attrNameLst>
                                      </p:cBhvr>
                                      <p:tavLst>
                                        <p:tav tm="0">
                                          <p:val>
                                            <p:strVal val="ppt_x"/>
                                          </p:val>
                                        </p:tav>
                                        <p:tav tm="100000">
                                          <p:val>
                                            <p:strVal val="ppt_x"/>
                                          </p:val>
                                        </p:tav>
                                      </p:tavLst>
                                    </p:anim>
                                    <p:anim calcmode="lin" valueType="num">
                                      <p:cBhvr additive="base">
                                        <p:cTn id="31" dur="500"/>
                                        <p:tgtEl>
                                          <p:spTgt spid="15"/>
                                        </p:tgtEl>
                                        <p:attrNameLst>
                                          <p:attrName>ppt_y</p:attrName>
                                        </p:attrNameLst>
                                      </p:cBhvr>
                                      <p:tavLst>
                                        <p:tav tm="0">
                                          <p:val>
                                            <p:strVal val="ppt_y"/>
                                          </p:val>
                                        </p:tav>
                                        <p:tav tm="100000">
                                          <p:val>
                                            <p:strVal val="1+ppt_h/2"/>
                                          </p:val>
                                        </p:tav>
                                      </p:tavLst>
                                    </p:anim>
                                    <p:set>
                                      <p:cBhvr>
                                        <p:cTn id="32" dur="1" fill="hold">
                                          <p:stCondLst>
                                            <p:cond delay="499"/>
                                          </p:stCondLst>
                                        </p:cTn>
                                        <p:tgtEl>
                                          <p:spTgt spid="15"/>
                                        </p:tgtEl>
                                        <p:attrNameLst>
                                          <p:attrName>style.visibility</p:attrName>
                                        </p:attrNameLst>
                                      </p:cBhvr>
                                      <p:to>
                                        <p:strVal val="hidden"/>
                                      </p:to>
                                    </p:set>
                                  </p:childTnLst>
                                </p:cTn>
                              </p:par>
                            </p:childTnLst>
                          </p:cTn>
                        </p:par>
                        <p:par>
                          <p:cTn id="33" fill="hold">
                            <p:stCondLst>
                              <p:cond delay="500"/>
                            </p:stCondLst>
                            <p:childTnLst>
                              <p:par>
                                <p:cTn id="34" presetID="2" presetClass="entr" presetSubtype="4"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ppt_x"/>
                                          </p:val>
                                        </p:tav>
                                        <p:tav tm="100000">
                                          <p:val>
                                            <p:strVal val="#ppt_x"/>
                                          </p:val>
                                        </p:tav>
                                      </p:tavLst>
                                    </p:anim>
                                    <p:anim calcmode="lin" valueType="num">
                                      <p:cBhvr additive="base">
                                        <p:cTn id="37"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xit" presetSubtype="4" fill="hold" grpId="1" nodeType="clickEffect">
                                  <p:stCondLst>
                                    <p:cond delay="0"/>
                                  </p:stCondLst>
                                  <p:childTnLst>
                                    <p:anim calcmode="lin" valueType="num">
                                      <p:cBhvr additive="base">
                                        <p:cTn id="41" dur="500"/>
                                        <p:tgtEl>
                                          <p:spTgt spid="10"/>
                                        </p:tgtEl>
                                        <p:attrNameLst>
                                          <p:attrName>ppt_x</p:attrName>
                                        </p:attrNameLst>
                                      </p:cBhvr>
                                      <p:tavLst>
                                        <p:tav tm="0">
                                          <p:val>
                                            <p:strVal val="ppt_x"/>
                                          </p:val>
                                        </p:tav>
                                        <p:tav tm="100000">
                                          <p:val>
                                            <p:strVal val="ppt_x"/>
                                          </p:val>
                                        </p:tav>
                                      </p:tavLst>
                                    </p:anim>
                                    <p:anim calcmode="lin" valueType="num">
                                      <p:cBhvr additive="base">
                                        <p:cTn id="42" dur="500"/>
                                        <p:tgtEl>
                                          <p:spTgt spid="10"/>
                                        </p:tgtEl>
                                        <p:attrNameLst>
                                          <p:attrName>ppt_y</p:attrName>
                                        </p:attrNameLst>
                                      </p:cBhvr>
                                      <p:tavLst>
                                        <p:tav tm="0">
                                          <p:val>
                                            <p:strVal val="ppt_y"/>
                                          </p:val>
                                        </p:tav>
                                        <p:tav tm="100000">
                                          <p:val>
                                            <p:strVal val="1+ppt_h/2"/>
                                          </p:val>
                                        </p:tav>
                                      </p:tavLst>
                                    </p:anim>
                                    <p:set>
                                      <p:cBhvr>
                                        <p:cTn id="43" dur="1" fill="hold">
                                          <p:stCondLst>
                                            <p:cond delay="499"/>
                                          </p:stCondLst>
                                        </p:cTn>
                                        <p:tgtEl>
                                          <p:spTgt spid="10"/>
                                        </p:tgtEl>
                                        <p:attrNameLst>
                                          <p:attrName>style.visibility</p:attrName>
                                        </p:attrNameLst>
                                      </p:cBhvr>
                                      <p:to>
                                        <p:strVal val="hidden"/>
                                      </p:to>
                                    </p:set>
                                  </p:childTnLst>
                                </p:cTn>
                              </p:par>
                            </p:childTnLst>
                          </p:cTn>
                        </p:par>
                        <p:par>
                          <p:cTn id="44" fill="hold">
                            <p:stCondLst>
                              <p:cond delay="500"/>
                            </p:stCondLst>
                            <p:childTnLst>
                              <p:par>
                                <p:cTn id="45" presetID="2" presetClass="entr" presetSubtype="4"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 fill="hold"/>
                                        <p:tgtEl>
                                          <p:spTgt spid="12"/>
                                        </p:tgtEl>
                                        <p:attrNameLst>
                                          <p:attrName>ppt_x</p:attrName>
                                        </p:attrNameLst>
                                      </p:cBhvr>
                                      <p:tavLst>
                                        <p:tav tm="0">
                                          <p:val>
                                            <p:strVal val="#ppt_x"/>
                                          </p:val>
                                        </p:tav>
                                        <p:tav tm="100000">
                                          <p:val>
                                            <p:strVal val="#ppt_x"/>
                                          </p:val>
                                        </p:tav>
                                      </p:tavLst>
                                    </p:anim>
                                    <p:anim calcmode="lin" valueType="num">
                                      <p:cBhvr additive="base">
                                        <p:cTn id="4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0" grpId="0" animBg="1"/>
      <p:bldP spid="10" grpId="1" animBg="1"/>
      <p:bldP spid="1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50806" y="26425"/>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p:sp>
        <p:nvSpPr>
          <p:cNvPr id="11" name="TextBox 10">
            <a:extLst>
              <a:ext uri="{FF2B5EF4-FFF2-40B4-BE49-F238E27FC236}">
                <a16:creationId xmlns:a16="http://schemas.microsoft.com/office/drawing/2014/main" id="{B23C7547-689C-0BB8-C0CA-6BEA8C65432E}"/>
              </a:ext>
            </a:extLst>
          </p:cNvPr>
          <p:cNvSpPr txBox="1"/>
          <p:nvPr/>
        </p:nvSpPr>
        <p:spPr>
          <a:xfrm>
            <a:off x="2568390" y="1474831"/>
            <a:ext cx="5961889" cy="2585323"/>
          </a:xfrm>
          <a:prstGeom prst="rect">
            <a:avLst/>
          </a:prstGeom>
          <a:blipFill>
            <a:blip r:embed="rId8"/>
            <a:tile tx="0" ty="0" sx="100000" sy="100000" flip="none" algn="tl"/>
          </a:blipFill>
          <a:effectLst>
            <a:glow rad="101600">
              <a:schemeClr val="accent4">
                <a:satMod val="175000"/>
                <a:alpha val="40000"/>
              </a:schemeClr>
            </a:glow>
          </a:effectLst>
        </p:spPr>
        <p:txBody>
          <a:bodyPr wrap="square" rtlCol="0">
            <a:spAutoFit/>
          </a:bodyPr>
          <a:lstStyle/>
          <a:p>
            <a:pPr algn="ctr" defTabSz="342900">
              <a:defRPr/>
            </a:pPr>
            <a:r>
              <a:rPr lang="en-GB" sz="5400" b="1" dirty="0"/>
              <a:t>What if the panel does not agree to an EHCNA?</a:t>
            </a:r>
          </a:p>
        </p:txBody>
      </p:sp>
      <mc:AlternateContent xmlns:mc="http://schemas.openxmlformats.org/markup-compatibility/2006" xmlns:am3d="http://schemas.microsoft.com/office/drawing/2017/model3d">
        <mc:Choice Requires="am3d">
          <p:graphicFrame>
            <p:nvGraphicFramePr>
              <p:cNvPr id="18" name="3D Model 17" descr="Red Question mark">
                <a:extLst>
                  <a:ext uri="{FF2B5EF4-FFF2-40B4-BE49-F238E27FC236}">
                    <a16:creationId xmlns:a16="http://schemas.microsoft.com/office/drawing/2014/main" id="{20D056B2-F764-2B0D-2CE6-E0D7C932EB76}"/>
                  </a:ext>
                </a:extLst>
              </p:cNvPr>
              <p:cNvGraphicFramePr>
                <a:graphicFrameLocks noChangeAspect="1"/>
              </p:cNvGraphicFramePr>
              <p:nvPr/>
            </p:nvGraphicFramePr>
            <p:xfrm rot="2444556">
              <a:off x="889329" y="213976"/>
              <a:ext cx="1358382" cy="2389030"/>
            </p:xfrm>
            <a:graphic>
              <a:graphicData uri="http://schemas.microsoft.com/office/drawing/2017/model3d">
                <am3d:model3d r:embed="rId9">
                  <am3d:spPr>
                    <a:xfrm rot="2444556">
                      <a:off x="0" y="0"/>
                      <a:ext cx="1358382" cy="2389030"/>
                    </a:xfrm>
                    <a:prstGeom prst="rect">
                      <a:avLst/>
                    </a:prstGeom>
                    <a:effectLst>
                      <a:outerShdw blurRad="50800" dist="50800" dir="5400000" sx="145000" sy="145000" algn="ctr" rotWithShape="0">
                        <a:srgbClr val="FFFF00"/>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1401721" ay="-1873923" az="757448"/>
                    <am3d:postTrans dx="0" dy="0" dz="0"/>
                  </am3d:trans>
                  <am3d:raster rName="Office3DRenderer" rVer="16.0.8326">
                    <am3d:blip r:embed="rId10"/>
                  </am3d:raster>
                  <am3d:objViewport viewportSz="286305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8" name="3D Model 17" descr="Red Question mark">
                <a:extLst>
                  <a:ext uri="{FF2B5EF4-FFF2-40B4-BE49-F238E27FC236}">
                    <a16:creationId xmlns:a16="http://schemas.microsoft.com/office/drawing/2014/main" id="{20D056B2-F764-2B0D-2CE6-E0D7C932EB76}"/>
                  </a:ext>
                </a:extLst>
              </p:cNvPr>
              <p:cNvPicPr>
                <a:picLocks noGrp="1" noRot="1" noChangeAspect="1" noMove="1" noResize="1" noEditPoints="1" noAdjustHandles="1" noChangeArrowheads="1" noChangeShapeType="1" noCrop="1"/>
              </p:cNvPicPr>
              <p:nvPr/>
            </p:nvPicPr>
            <p:blipFill>
              <a:blip r:embed="rId11"/>
              <a:stretch>
                <a:fillRect/>
              </a:stretch>
            </p:blipFill>
            <p:spPr>
              <a:xfrm rot="2444556">
                <a:off x="889329" y="213976"/>
                <a:ext cx="1358382" cy="2389030"/>
              </a:xfrm>
              <a:prstGeom prst="rect">
                <a:avLst/>
              </a:prstGeom>
              <a:effectLst>
                <a:outerShdw blurRad="50800" dist="50800" dir="5400000" sx="145000" sy="145000" algn="ctr" rotWithShape="0">
                  <a:srgbClr val="FFFF00"/>
                </a:outerShdw>
              </a:effectLst>
            </p:spPr>
          </p:pic>
        </mc:Fallback>
      </mc:AlternateContent>
      <mc:AlternateContent xmlns:mc="http://schemas.openxmlformats.org/markup-compatibility/2006" xmlns:am3d="http://schemas.microsoft.com/office/drawing/2017/model3d">
        <mc:Choice Requires="am3d">
          <p:graphicFrame>
            <p:nvGraphicFramePr>
              <p:cNvPr id="19" name="3D Model 18" descr="Question Mark">
                <a:extLst>
                  <a:ext uri="{FF2B5EF4-FFF2-40B4-BE49-F238E27FC236}">
                    <a16:creationId xmlns:a16="http://schemas.microsoft.com/office/drawing/2014/main" id="{10FB923A-B9BD-53B1-471B-FBB42244584E}"/>
                  </a:ext>
                </a:extLst>
              </p:cNvPr>
              <p:cNvGraphicFramePr>
                <a:graphicFrameLocks noChangeAspect="1"/>
              </p:cNvGraphicFramePr>
              <p:nvPr/>
            </p:nvGraphicFramePr>
            <p:xfrm rot="18947380">
              <a:off x="1060743" y="3467109"/>
              <a:ext cx="1457758" cy="2089454"/>
            </p:xfrm>
            <a:graphic>
              <a:graphicData uri="http://schemas.microsoft.com/office/drawing/2017/model3d">
                <am3d:model3d r:embed="rId12">
                  <am3d:spPr>
                    <a:xfrm rot="18947380">
                      <a:off x="0" y="0"/>
                      <a:ext cx="1457758" cy="2089454"/>
                    </a:xfrm>
                    <a:prstGeom prst="rect">
                      <a:avLst/>
                    </a:prstGeom>
                    <a:noFill/>
                    <a:ln cmpd="sng">
                      <a:noFill/>
                    </a:ln>
                    <a:effectLst>
                      <a:outerShdw blurRad="50800" dist="50800" dir="5400000" sx="154000" sy="154000" algn="ctr" rotWithShape="0">
                        <a:srgbClr val="92D050"/>
                      </a:outerShdw>
                    </a:effectLst>
                  </am3d:spPr>
                  <am3d:camera>
                    <am3d:pos x="0" y="0" z="57573114"/>
                    <am3d:up dx="0" dy="36000000" dz="0"/>
                    <am3d:lookAt x="0" y="0" z="0"/>
                    <am3d:perspective fov="2700000"/>
                  </am3d:camera>
                  <am3d:trans>
                    <am3d:meterPerModelUnit n="2100190" d="1000000"/>
                    <am3d:preTrans dx="-1666792" dy="-16252391" dz="260942"/>
                    <am3d:scale>
                      <am3d:sx n="1000000" d="1000000"/>
                      <am3d:sy n="1000000" d="1000000"/>
                      <am3d:sz n="1000000" d="1000000"/>
                    </am3d:scale>
                    <am3d:rot/>
                    <am3d:postTrans dx="0" dy="0" dz="0"/>
                  </am3d:trans>
                  <am3d:raster rName="Office3DRenderer" rVer="16.0.8326">
                    <am3d:blip r:embed="rId13"/>
                  </am3d:raster>
                  <am3d:objViewport viewportSz="265420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19" name="3D Model 18" descr="Question Mark">
                <a:extLst>
                  <a:ext uri="{FF2B5EF4-FFF2-40B4-BE49-F238E27FC236}">
                    <a16:creationId xmlns:a16="http://schemas.microsoft.com/office/drawing/2014/main" id="{10FB923A-B9BD-53B1-471B-FBB42244584E}"/>
                  </a:ext>
                </a:extLst>
              </p:cNvPr>
              <p:cNvPicPr>
                <a:picLocks noGrp="1" noRot="1" noChangeAspect="1" noMove="1" noResize="1" noEditPoints="1" noAdjustHandles="1" noChangeArrowheads="1" noChangeShapeType="1" noCrop="1"/>
              </p:cNvPicPr>
              <p:nvPr/>
            </p:nvPicPr>
            <p:blipFill>
              <a:blip r:embed="rId14"/>
              <a:stretch>
                <a:fillRect/>
              </a:stretch>
            </p:blipFill>
            <p:spPr>
              <a:xfrm rot="18947380">
                <a:off x="1060743" y="3467109"/>
                <a:ext cx="1457758" cy="2089454"/>
              </a:xfrm>
              <a:prstGeom prst="rect">
                <a:avLst/>
              </a:prstGeom>
              <a:noFill/>
              <a:ln cmpd="sng">
                <a:noFill/>
              </a:ln>
              <a:effectLst>
                <a:outerShdw blurRad="50800" dist="50800" dir="5400000" sx="154000" sy="154000" algn="ctr" rotWithShape="0">
                  <a:srgbClr val="92D050"/>
                </a:outerShdw>
              </a:effectLst>
            </p:spPr>
          </p:pic>
        </mc:Fallback>
      </mc:AlternateContent>
      <mc:AlternateContent xmlns:mc="http://schemas.openxmlformats.org/markup-compatibility/2006" xmlns:am3d="http://schemas.microsoft.com/office/drawing/2017/model3d">
        <mc:Choice Requires="am3d">
          <p:graphicFrame>
            <p:nvGraphicFramePr>
              <p:cNvPr id="20" name="3D Model 19" descr="Question mark">
                <a:extLst>
                  <a:ext uri="{FF2B5EF4-FFF2-40B4-BE49-F238E27FC236}">
                    <a16:creationId xmlns:a16="http://schemas.microsoft.com/office/drawing/2014/main" id="{0A315F41-B927-A16B-DC85-F122FFC0C145}"/>
                  </a:ext>
                </a:extLst>
              </p:cNvPr>
              <p:cNvGraphicFramePr>
                <a:graphicFrameLocks noChangeAspect="1"/>
              </p:cNvGraphicFramePr>
              <p:nvPr/>
            </p:nvGraphicFramePr>
            <p:xfrm rot="2353093">
              <a:off x="8930830" y="3622269"/>
              <a:ext cx="938440" cy="1703328"/>
            </p:xfrm>
            <a:graphic>
              <a:graphicData uri="http://schemas.microsoft.com/office/drawing/2017/model3d">
                <am3d:model3d r:embed="rId15">
                  <am3d:spPr>
                    <a:xfrm rot="2353093">
                      <a:off x="0" y="0"/>
                      <a:ext cx="938440" cy="1703328"/>
                    </a:xfrm>
                    <a:prstGeom prst="rect">
                      <a:avLst/>
                    </a:prstGeom>
                    <a:effectLst>
                      <a:outerShdw blurRad="50800" dist="50800" dir="5400000" sx="160000" sy="160000" algn="ctr" rotWithShape="0">
                        <a:srgbClr val="FF33CC"/>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425400" ay="-2460546" az="279952"/>
                    <am3d:postTrans dx="0" dy="0" dz="0"/>
                  </am3d:trans>
                  <am3d:raster rName="Office3DRenderer" rVer="16.0.8326">
                    <am3d:blip r:embed="rId16"/>
                  </am3d:raster>
                  <am3d:objViewport viewportSz="199020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0" name="3D Model 19" descr="Question mark">
                <a:extLst>
                  <a:ext uri="{FF2B5EF4-FFF2-40B4-BE49-F238E27FC236}">
                    <a16:creationId xmlns:a16="http://schemas.microsoft.com/office/drawing/2014/main" id="{0A315F41-B927-A16B-DC85-F122FFC0C145}"/>
                  </a:ext>
                </a:extLst>
              </p:cNvPr>
              <p:cNvPicPr>
                <a:picLocks noGrp="1" noRot="1" noChangeAspect="1" noMove="1" noResize="1" noEditPoints="1" noAdjustHandles="1" noChangeArrowheads="1" noChangeShapeType="1" noCrop="1"/>
              </p:cNvPicPr>
              <p:nvPr/>
            </p:nvPicPr>
            <p:blipFill>
              <a:blip r:embed="rId17"/>
              <a:stretch>
                <a:fillRect/>
              </a:stretch>
            </p:blipFill>
            <p:spPr>
              <a:xfrm rot="2353093">
                <a:off x="8930830" y="3622269"/>
                <a:ext cx="938440" cy="1703328"/>
              </a:xfrm>
              <a:prstGeom prst="rect">
                <a:avLst/>
              </a:prstGeom>
              <a:effectLst>
                <a:outerShdw blurRad="50800" dist="50800" dir="5400000" sx="160000" sy="160000" algn="ctr" rotWithShape="0">
                  <a:srgbClr val="FF33CC"/>
                </a:outerShdw>
              </a:effectLst>
            </p:spPr>
          </p:pic>
        </mc:Fallback>
      </mc:AlternateContent>
      <mc:AlternateContent xmlns:mc="http://schemas.openxmlformats.org/markup-compatibility/2006" xmlns:am3d="http://schemas.microsoft.com/office/drawing/2017/model3d">
        <mc:Choice Requires="am3d">
          <p:graphicFrame>
            <p:nvGraphicFramePr>
              <p:cNvPr id="21" name="3D Model 20" descr="Light Gray Question mark">
                <a:extLst>
                  <a:ext uri="{FF2B5EF4-FFF2-40B4-BE49-F238E27FC236}">
                    <a16:creationId xmlns:a16="http://schemas.microsoft.com/office/drawing/2014/main" id="{F203AD7B-CB33-B409-C263-6C1F66DA3D59}"/>
                  </a:ext>
                </a:extLst>
              </p:cNvPr>
              <p:cNvGraphicFramePr>
                <a:graphicFrameLocks noChangeAspect="1"/>
              </p:cNvGraphicFramePr>
              <p:nvPr/>
            </p:nvGraphicFramePr>
            <p:xfrm rot="20400027">
              <a:off x="8629516" y="201120"/>
              <a:ext cx="1393092" cy="2515881"/>
            </p:xfrm>
            <a:graphic>
              <a:graphicData uri="http://schemas.microsoft.com/office/drawing/2017/model3d">
                <am3d:model3d r:embed="rId18">
                  <am3d:spPr>
                    <a:xfrm rot="20400027">
                      <a:off x="0" y="0"/>
                      <a:ext cx="1393092" cy="2515881"/>
                    </a:xfrm>
                    <a:prstGeom prst="rect">
                      <a:avLst/>
                    </a:prstGeom>
                    <a:effectLst>
                      <a:outerShdw blurRad="50800" dist="50800" dir="5400000" sx="125000" sy="125000" algn="ctr" rotWithShape="0">
                        <a:srgbClr val="9933FF"/>
                      </a:outerShdw>
                    </a:effectLst>
                  </am3d:spPr>
                  <am3d:camera>
                    <am3d:pos x="0" y="0" z="55389530"/>
                    <am3d:up dx="0" dy="36000000" dz="0"/>
                    <am3d:lookAt x="0" y="0" z="0"/>
                    <am3d:perspective fov="2700000"/>
                  </am3d:camera>
                  <am3d:trans>
                    <am3d:meterPerModelUnit n="3517042" d="1000000"/>
                    <am3d:preTrans dx="0" dy="-18004113" dz="-4973"/>
                    <am3d:scale>
                      <am3d:sx n="1000000" d="1000000"/>
                      <am3d:sy n="1000000" d="1000000"/>
                      <am3d:sz n="1000000" d="1000000"/>
                    </am3d:scale>
                    <am3d:rot ax="-847110" ay="2203950" az="-513300"/>
                    <am3d:postTrans dx="0" dy="0" dz="0"/>
                  </am3d:trans>
                  <am3d:raster rName="Office3DRenderer" rVer="16.0.8326">
                    <am3d:blip r:embed="rId19"/>
                  </am3d:raster>
                  <am3d:objViewport viewportSz="293172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xmlns="">
          <p:pic>
            <p:nvPicPr>
              <p:cNvPr id="21" name="3D Model 20" descr="Light Gray Question mark">
                <a:extLst>
                  <a:ext uri="{FF2B5EF4-FFF2-40B4-BE49-F238E27FC236}">
                    <a16:creationId xmlns:a16="http://schemas.microsoft.com/office/drawing/2014/main" id="{F203AD7B-CB33-B409-C263-6C1F66DA3D59}"/>
                  </a:ext>
                </a:extLst>
              </p:cNvPr>
              <p:cNvPicPr>
                <a:picLocks noGrp="1" noRot="1" noChangeAspect="1" noMove="1" noResize="1" noEditPoints="1" noAdjustHandles="1" noChangeArrowheads="1" noChangeShapeType="1" noCrop="1"/>
              </p:cNvPicPr>
              <p:nvPr/>
            </p:nvPicPr>
            <p:blipFill>
              <a:blip r:embed="rId20"/>
              <a:stretch>
                <a:fillRect/>
              </a:stretch>
            </p:blipFill>
            <p:spPr>
              <a:xfrm rot="20400027">
                <a:off x="8629516" y="201120"/>
                <a:ext cx="1393092" cy="2515881"/>
              </a:xfrm>
              <a:prstGeom prst="rect">
                <a:avLst/>
              </a:prstGeom>
              <a:effectLst>
                <a:outerShdw blurRad="50800" dist="50800" dir="5400000" sx="125000" sy="125000" algn="ctr" rotWithShape="0">
                  <a:srgbClr val="9933FF"/>
                </a:outerShdw>
              </a:effectLst>
            </p:spPr>
          </p:pic>
        </mc:Fallback>
      </mc:AlternateContent>
      <p:sp>
        <p:nvSpPr>
          <p:cNvPr id="16" name="Content Placeholder 2">
            <a:extLst>
              <a:ext uri="{FF2B5EF4-FFF2-40B4-BE49-F238E27FC236}">
                <a16:creationId xmlns:a16="http://schemas.microsoft.com/office/drawing/2014/main" id="{3E4370EB-D10A-B153-3C8E-D55E919F3CD9}"/>
              </a:ext>
            </a:extLst>
          </p:cNvPr>
          <p:cNvSpPr txBox="1">
            <a:spLocks/>
          </p:cNvSpPr>
          <p:nvPr/>
        </p:nvSpPr>
        <p:spPr>
          <a:xfrm>
            <a:off x="66758" y="62656"/>
            <a:ext cx="10259014" cy="5730765"/>
          </a:xfrm>
          <a:prstGeom prst="rect">
            <a:avLst/>
          </a:prstGeom>
          <a:solidFill>
            <a:srgbClr val="FFFFFF">
              <a:alpha val="89804"/>
            </a:srgbClr>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i="1" dirty="0">
                <a:solidFill>
                  <a:schemeClr val="accent5">
                    <a:lumMod val="50000"/>
                  </a:schemeClr>
                </a:solidFill>
                <a:latin typeface="+mj-lt"/>
              </a:rPr>
              <a:t>The LA will say “No to Assess” if:</a:t>
            </a:r>
          </a:p>
          <a:p>
            <a:r>
              <a:rPr lang="en-GB" sz="2400" dirty="0">
                <a:solidFill>
                  <a:schemeClr val="accent5">
                    <a:lumMod val="50000"/>
                  </a:schemeClr>
                </a:solidFill>
                <a:latin typeface="+mj-lt"/>
              </a:rPr>
              <a:t>There is not enough evidence that the young person has an SEN</a:t>
            </a:r>
          </a:p>
          <a:p>
            <a:pPr lvl="2">
              <a:buFont typeface="Wingdings" panose="05000000000000000000" pitchFamily="2" charset="2"/>
              <a:buChar char="Ø"/>
            </a:pPr>
            <a:r>
              <a:rPr lang="en-GB" sz="2400" dirty="0">
                <a:solidFill>
                  <a:schemeClr val="accent5">
                    <a:lumMod val="50000"/>
                  </a:schemeClr>
                </a:solidFill>
                <a:latin typeface="+mj-lt"/>
              </a:rPr>
              <a:t>This is why having a joint application from Education and Families provides a greater holistic overview of the child  </a:t>
            </a:r>
          </a:p>
          <a:p>
            <a:r>
              <a:rPr lang="en-GB" sz="2400" dirty="0">
                <a:solidFill>
                  <a:schemeClr val="accent5">
                    <a:lumMod val="50000"/>
                  </a:schemeClr>
                </a:solidFill>
                <a:latin typeface="+mj-lt"/>
              </a:rPr>
              <a:t>The young person’s needs can be met within Ordinarily Available Provision</a:t>
            </a:r>
          </a:p>
          <a:p>
            <a:r>
              <a:rPr lang="en-GB" sz="2400" dirty="0">
                <a:solidFill>
                  <a:schemeClr val="accent5">
                    <a:lumMod val="50000"/>
                  </a:schemeClr>
                </a:solidFill>
                <a:latin typeface="+mj-lt"/>
              </a:rPr>
              <a:t>The provision map does not show additional to and different from Ordinarily Available Provision </a:t>
            </a:r>
          </a:p>
          <a:p>
            <a:r>
              <a:rPr lang="en-GB" sz="2400" dirty="0">
                <a:solidFill>
                  <a:schemeClr val="accent5">
                    <a:lumMod val="50000"/>
                  </a:schemeClr>
                </a:solidFill>
                <a:latin typeface="+mj-lt"/>
              </a:rPr>
              <a:t>Specialist support/ advice has not been sought from professionals, for example: Speech and Language therapy, Autism Outreach, STIPs </a:t>
            </a:r>
          </a:p>
          <a:p>
            <a:r>
              <a:rPr lang="en-GB" sz="2400" dirty="0">
                <a:solidFill>
                  <a:schemeClr val="accent5">
                    <a:lumMod val="50000"/>
                  </a:schemeClr>
                </a:solidFill>
              </a:rPr>
              <a:t>Families have the right to appeal if not satisfied with the LA’s decision</a:t>
            </a:r>
            <a:r>
              <a:rPr lang="en-GB" sz="2000" dirty="0">
                <a:solidFill>
                  <a:schemeClr val="accent5">
                    <a:lumMod val="50000"/>
                  </a:schemeClr>
                </a:solidFill>
              </a:rPr>
              <a:t>. </a:t>
            </a:r>
          </a:p>
          <a:p>
            <a:endParaRPr lang="en-GB" sz="2400" dirty="0">
              <a:solidFill>
                <a:schemeClr val="accent5">
                  <a:lumMod val="50000"/>
                </a:schemeClr>
              </a:solidFill>
              <a:latin typeface="+mj-lt"/>
            </a:endParaRPr>
          </a:p>
        </p:txBody>
      </p:sp>
    </p:spTree>
    <p:extLst>
      <p:ext uri="{BB962C8B-B14F-4D97-AF65-F5344CB8AC3E}">
        <p14:creationId xmlns:p14="http://schemas.microsoft.com/office/powerpoint/2010/main" val="120129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additive="base">
                                        <p:cTn id="7"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Effect transition="in" filter="fade">
                                      <p:cBhvr>
                                        <p:cTn id="13" dur="500"/>
                                        <p:tgtEl>
                                          <p:spTgt spid="16">
                                            <p:txEl>
                                              <p:pRg st="1" end="1"/>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6">
                                            <p:txEl>
                                              <p:pRg st="2" end="2"/>
                                            </p:txEl>
                                          </p:spTgt>
                                        </p:tgtEl>
                                        <p:attrNameLst>
                                          <p:attrName>style.visibility</p:attrName>
                                        </p:attrNameLst>
                                      </p:cBhvr>
                                      <p:to>
                                        <p:strVal val="visible"/>
                                      </p:to>
                                    </p:set>
                                    <p:animEffect transition="in" filter="fade">
                                      <p:cBhvr>
                                        <p:cTn id="16" dur="500"/>
                                        <p:tgtEl>
                                          <p:spTgt spid="16">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6">
                                            <p:txEl>
                                              <p:pRg st="3" end="3"/>
                                            </p:txEl>
                                          </p:spTgt>
                                        </p:tgtEl>
                                        <p:attrNameLst>
                                          <p:attrName>style.visibility</p:attrName>
                                        </p:attrNameLst>
                                      </p:cBhvr>
                                      <p:to>
                                        <p:strVal val="visible"/>
                                      </p:to>
                                    </p:set>
                                    <p:animEffect transition="in" filter="fade">
                                      <p:cBhvr>
                                        <p:cTn id="21" dur="500"/>
                                        <p:tgtEl>
                                          <p:spTgt spid="1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16">
                                            <p:txEl>
                                              <p:pRg st="4" end="4"/>
                                            </p:txEl>
                                          </p:spTgt>
                                        </p:tgtEl>
                                        <p:attrNameLst>
                                          <p:attrName>style.visibility</p:attrName>
                                        </p:attrNameLst>
                                      </p:cBhvr>
                                      <p:to>
                                        <p:strVal val="visible"/>
                                      </p:to>
                                    </p:set>
                                    <p:animEffect transition="in" filter="fade">
                                      <p:cBhvr>
                                        <p:cTn id="26" dur="500"/>
                                        <p:tgtEl>
                                          <p:spTgt spid="16">
                                            <p:txEl>
                                              <p:pRg st="4" end="4"/>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16">
                                            <p:txEl>
                                              <p:pRg st="5" end="5"/>
                                            </p:txEl>
                                          </p:spTgt>
                                        </p:tgtEl>
                                        <p:attrNameLst>
                                          <p:attrName>style.visibility</p:attrName>
                                        </p:attrNameLst>
                                      </p:cBhvr>
                                      <p:to>
                                        <p:strVal val="visible"/>
                                      </p:to>
                                    </p:set>
                                    <p:animEffect transition="in" filter="fade">
                                      <p:cBhvr>
                                        <p:cTn id="31" dur="500"/>
                                        <p:tgtEl>
                                          <p:spTgt spid="16">
                                            <p:txEl>
                                              <p:pRg st="5" end="5"/>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16">
                                            <p:txEl>
                                              <p:pRg st="6" end="6"/>
                                            </p:txEl>
                                          </p:spTgt>
                                        </p:tgtEl>
                                        <p:attrNameLst>
                                          <p:attrName>style.visibility</p:attrName>
                                        </p:attrNameLst>
                                      </p:cBhvr>
                                      <p:to>
                                        <p:strVal val="visible"/>
                                      </p:to>
                                    </p:set>
                                    <p:animEffect transition="in" filter="fade">
                                      <p:cBhvr>
                                        <p:cTn id="36" dur="500"/>
                                        <p:tgtEl>
                                          <p:spTgt spid="16">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64" y="556464"/>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p:sp>
        <p:nvSpPr>
          <p:cNvPr id="10" name="TextBox 9">
            <a:extLst>
              <a:ext uri="{FF2B5EF4-FFF2-40B4-BE49-F238E27FC236}">
                <a16:creationId xmlns:a16="http://schemas.microsoft.com/office/drawing/2014/main" id="{321432E4-0543-4659-3045-4D92A5A6A3E5}"/>
              </a:ext>
            </a:extLst>
          </p:cNvPr>
          <p:cNvSpPr txBox="1"/>
          <p:nvPr/>
        </p:nvSpPr>
        <p:spPr>
          <a:xfrm>
            <a:off x="586408" y="3218159"/>
            <a:ext cx="10036205" cy="2431435"/>
          </a:xfrm>
          <a:prstGeom prst="rect">
            <a:avLst/>
          </a:prstGeom>
          <a:noFill/>
        </p:spPr>
        <p:txBody>
          <a:bodyPr wrap="square" rtlCol="0">
            <a:spAutoFit/>
          </a:bodyPr>
          <a:lstStyle/>
          <a:p>
            <a:r>
              <a:rPr lang="en-GB" sz="3200" b="1" dirty="0">
                <a:solidFill>
                  <a:srgbClr val="760B93"/>
                </a:solidFill>
                <a:latin typeface="Arial" panose="020B0604020202020204" pitchFamily="34" charset="0"/>
                <a:cs typeface="Arial" panose="020B0604020202020204" pitchFamily="34" charset="0"/>
              </a:rPr>
              <a:t>The </a:t>
            </a:r>
            <a:r>
              <a:rPr lang="en-GB" sz="3200" b="1" u="sng" dirty="0">
                <a:solidFill>
                  <a:srgbClr val="760B93"/>
                </a:solidFill>
                <a:latin typeface="Arial" panose="020B0604020202020204" pitchFamily="34" charset="0"/>
                <a:cs typeface="Arial" panose="020B0604020202020204" pitchFamily="34" charset="0"/>
              </a:rPr>
              <a:t>Local Offer </a:t>
            </a:r>
            <a:r>
              <a:rPr lang="en-GB" sz="3200" b="1" dirty="0">
                <a:solidFill>
                  <a:srgbClr val="760B93"/>
                </a:solidFill>
                <a:latin typeface="Arial" panose="020B0604020202020204" pitchFamily="34" charset="0"/>
                <a:cs typeface="Arial" panose="020B0604020202020204" pitchFamily="34" charset="0"/>
              </a:rPr>
              <a:t>website</a:t>
            </a:r>
          </a:p>
          <a:p>
            <a:endParaRPr lang="en-GB" sz="2400" b="1" dirty="0">
              <a:solidFill>
                <a:srgbClr val="760B93"/>
              </a:solidFill>
              <a:latin typeface="Arial" panose="020B0604020202020204" pitchFamily="34" charset="0"/>
              <a:cs typeface="Arial" panose="020B0604020202020204" pitchFamily="34" charset="0"/>
            </a:endParaRPr>
          </a:p>
          <a:p>
            <a:r>
              <a:rPr lang="en-GB" sz="2400" b="1" dirty="0">
                <a:solidFill>
                  <a:srgbClr val="760B93"/>
                </a:solidFill>
                <a:latin typeface="Arial" panose="020B0604020202020204" pitchFamily="34" charset="0"/>
                <a:cs typeface="Arial" panose="020B0604020202020204" pitchFamily="34" charset="0"/>
              </a:rPr>
              <a:t>The Local Offer website provides comprehensive information about the range of services and provisions available to children and young people in Surrey with special educational needs and disabilities (SEND).</a:t>
            </a:r>
          </a:p>
        </p:txBody>
      </p:sp>
      <p:pic>
        <p:nvPicPr>
          <p:cNvPr id="11" name="Picture 10">
            <a:extLst>
              <a:ext uri="{FF2B5EF4-FFF2-40B4-BE49-F238E27FC236}">
                <a16:creationId xmlns:a16="http://schemas.microsoft.com/office/drawing/2014/main" id="{B29EA190-845E-4004-0876-6C11BC15458C}"/>
              </a:ext>
            </a:extLst>
          </p:cNvPr>
          <p:cNvPicPr>
            <a:picLocks noChangeAspect="1"/>
          </p:cNvPicPr>
          <p:nvPr/>
        </p:nvPicPr>
        <p:blipFill>
          <a:blip r:embed="rId8"/>
          <a:stretch>
            <a:fillRect/>
          </a:stretch>
        </p:blipFill>
        <p:spPr>
          <a:xfrm>
            <a:off x="4194495" y="260647"/>
            <a:ext cx="6112428" cy="2796878"/>
          </a:xfrm>
          <a:prstGeom prst="rect">
            <a:avLst/>
          </a:prstGeom>
        </p:spPr>
      </p:pic>
      <p:sp>
        <p:nvSpPr>
          <p:cNvPr id="13" name="TextBox 12">
            <a:extLst>
              <a:ext uri="{FF2B5EF4-FFF2-40B4-BE49-F238E27FC236}">
                <a16:creationId xmlns:a16="http://schemas.microsoft.com/office/drawing/2014/main" id="{9F61212C-7AF7-E3DC-5A60-BBE7F8646695}"/>
              </a:ext>
            </a:extLst>
          </p:cNvPr>
          <p:cNvSpPr txBox="1"/>
          <p:nvPr/>
        </p:nvSpPr>
        <p:spPr>
          <a:xfrm>
            <a:off x="1283271" y="1432376"/>
            <a:ext cx="6094602" cy="369332"/>
          </a:xfrm>
          <a:prstGeom prst="rect">
            <a:avLst/>
          </a:prstGeom>
          <a:noFill/>
        </p:spPr>
        <p:txBody>
          <a:bodyPr wrap="square">
            <a:spAutoFit/>
          </a:bodyPr>
          <a:lstStyle/>
          <a:p>
            <a:r>
              <a:rPr lang="en-GB" dirty="0">
                <a:hlinkClick r:id="rId9"/>
              </a:rPr>
              <a:t>Surrey Local Offer</a:t>
            </a:r>
            <a:endParaRPr lang="en-GB" dirty="0"/>
          </a:p>
        </p:txBody>
      </p:sp>
      <p:cxnSp>
        <p:nvCxnSpPr>
          <p:cNvPr id="15" name="Straight Arrow Connector 14">
            <a:extLst>
              <a:ext uri="{FF2B5EF4-FFF2-40B4-BE49-F238E27FC236}">
                <a16:creationId xmlns:a16="http://schemas.microsoft.com/office/drawing/2014/main" id="{B14ACADD-9DA5-F3AB-C480-92289FE4717C}"/>
              </a:ext>
            </a:extLst>
          </p:cNvPr>
          <p:cNvCxnSpPr>
            <a:cxnSpLocks/>
          </p:cNvCxnSpPr>
          <p:nvPr/>
        </p:nvCxnSpPr>
        <p:spPr>
          <a:xfrm>
            <a:off x="713232" y="556464"/>
            <a:ext cx="754360" cy="744808"/>
          </a:xfrm>
          <a:prstGeom prst="straightConnector1">
            <a:avLst/>
          </a:prstGeom>
          <a:ln w="63500">
            <a:solidFill>
              <a:srgbClr val="FF9966"/>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5735B299-24B4-39B6-2EB3-069F76B8A1A9}"/>
              </a:ext>
            </a:extLst>
          </p:cNvPr>
          <p:cNvCxnSpPr>
            <a:cxnSpLocks/>
          </p:cNvCxnSpPr>
          <p:nvPr/>
        </p:nvCxnSpPr>
        <p:spPr>
          <a:xfrm flipH="1">
            <a:off x="2881940" y="635189"/>
            <a:ext cx="675915" cy="636553"/>
          </a:xfrm>
          <a:prstGeom prst="straightConnector1">
            <a:avLst/>
          </a:prstGeom>
          <a:ln w="63500">
            <a:solidFill>
              <a:srgbClr val="FF0000"/>
            </a:solidFill>
            <a:tailEnd type="stealth" w="lg" len="med"/>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28569801-7E40-BA8D-766A-2B199A7394B7}"/>
              </a:ext>
            </a:extLst>
          </p:cNvPr>
          <p:cNvCxnSpPr>
            <a:cxnSpLocks/>
          </p:cNvCxnSpPr>
          <p:nvPr/>
        </p:nvCxnSpPr>
        <p:spPr>
          <a:xfrm flipV="1">
            <a:off x="713232" y="2022836"/>
            <a:ext cx="800837" cy="574060"/>
          </a:xfrm>
          <a:prstGeom prst="straightConnector1">
            <a:avLst/>
          </a:prstGeom>
          <a:ln w="63500" cap="sq">
            <a:solidFill>
              <a:srgbClr val="FF33CC"/>
            </a:solidFill>
            <a:round/>
            <a:tailEnd type="stealth" w="lg" len="med"/>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C5150481-C41C-5D0B-B794-5EC2F3AF57F4}"/>
              </a:ext>
            </a:extLst>
          </p:cNvPr>
          <p:cNvCxnSpPr>
            <a:cxnSpLocks/>
          </p:cNvCxnSpPr>
          <p:nvPr/>
        </p:nvCxnSpPr>
        <p:spPr>
          <a:xfrm flipH="1" flipV="1">
            <a:off x="2692954" y="2022683"/>
            <a:ext cx="711341" cy="592788"/>
          </a:xfrm>
          <a:prstGeom prst="straightConnector1">
            <a:avLst/>
          </a:prstGeom>
          <a:ln w="63500">
            <a:solidFill>
              <a:srgbClr val="00B050"/>
            </a:solidFill>
            <a:tailEnd type="stealth" w="lg" len="me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461914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566530"/>
            <a:ext cx="10623478" cy="5437683"/>
          </a:xfrm>
        </p:spPr>
        <p:txBody>
          <a:bodyPr>
            <a:normAutofit/>
          </a:bodyPr>
          <a:lstStyle/>
          <a:p>
            <a:pPr marL="0" indent="0" algn="ctr">
              <a:buNone/>
            </a:pPr>
            <a:br>
              <a:rPr lang="en-GB" sz="7200" b="1" dirty="0">
                <a:latin typeface="Arial" panose="020B0604020202020204" pitchFamily="34" charset="0"/>
                <a:cs typeface="Arial" panose="020B0604020202020204" pitchFamily="34" charset="0"/>
              </a:rPr>
            </a:b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p:pic>
        <p:nvPicPr>
          <p:cNvPr id="10" name="Picture 9">
            <a:extLst>
              <a:ext uri="{FF2B5EF4-FFF2-40B4-BE49-F238E27FC236}">
                <a16:creationId xmlns:a16="http://schemas.microsoft.com/office/drawing/2014/main" id="{F8C37DC6-EC06-46FB-A7D7-AC3C6FB10DE3}"/>
              </a:ext>
            </a:extLst>
          </p:cNvPr>
          <p:cNvPicPr>
            <a:picLocks noChangeAspect="1"/>
          </p:cNvPicPr>
          <p:nvPr/>
        </p:nvPicPr>
        <p:blipFill>
          <a:blip r:embed="rId8"/>
          <a:stretch>
            <a:fillRect/>
          </a:stretch>
        </p:blipFill>
        <p:spPr>
          <a:xfrm>
            <a:off x="979706" y="807941"/>
            <a:ext cx="8617300" cy="5041025"/>
          </a:xfrm>
          <a:prstGeom prst="rect">
            <a:avLst/>
          </a:prstGeom>
        </p:spPr>
      </p:pic>
    </p:spTree>
    <p:extLst>
      <p:ext uri="{BB962C8B-B14F-4D97-AF65-F5344CB8AC3E}">
        <p14:creationId xmlns:p14="http://schemas.microsoft.com/office/powerpoint/2010/main" val="41992484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556464"/>
            <a:ext cx="10623478" cy="5437683"/>
          </a:xfrm>
        </p:spPr>
        <p:txBody>
          <a:bodyPr>
            <a:normAutofit/>
          </a:bodyPr>
          <a:lstStyle/>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a:p>
            <a:pPr marL="0" indent="0" algn="ctr">
              <a:buNone/>
            </a:pPr>
            <a:endParaRPr lang="en-GB" sz="3200" dirty="0">
              <a:latin typeface="Arial" panose="020B0604020202020204" pitchFamily="34" charset="0"/>
              <a:cs typeface="Arial" panose="020B0604020202020204" pitchFamily="34" charset="0"/>
            </a:endParaRPr>
          </a:p>
        </p:txBody>
      </p:sp>
      <p:sp>
        <p:nvSpPr>
          <p:cNvPr id="5" name="Freeform 6">
            <a:extLst>
              <a:ext uri="{FF2B5EF4-FFF2-40B4-BE49-F238E27FC236}">
                <a16:creationId xmlns:a16="http://schemas.microsoft.com/office/drawing/2014/main" id="{B132ACDE-9E35-B540-9F50-979F9AD53B6F}"/>
              </a:ext>
            </a:extLst>
          </p:cNvPr>
          <p:cNvSpPr>
            <a:spLocks/>
          </p:cNvSpPr>
          <p:nvPr/>
        </p:nvSpPr>
        <p:spPr bwMode="auto">
          <a:xfrm>
            <a:off x="10622614" y="0"/>
            <a:ext cx="1569386" cy="6858000"/>
          </a:xfrm>
          <a:custGeom>
            <a:avLst/>
            <a:gdLst/>
            <a:ahLst/>
            <a:cxnLst>
              <a:cxn ang="0">
                <a:pos x="732" y="0"/>
              </a:cxn>
              <a:cxn ang="0">
                <a:pos x="498" y="0"/>
              </a:cxn>
              <a:cxn ang="0">
                <a:pos x="324" y="0"/>
              </a:cxn>
              <a:cxn ang="0">
                <a:pos x="204" y="0"/>
              </a:cxn>
              <a:cxn ang="0">
                <a:pos x="126" y="0"/>
              </a:cxn>
              <a:cxn ang="0">
                <a:pos x="84" y="0"/>
              </a:cxn>
              <a:cxn ang="0">
                <a:pos x="60" y="0"/>
              </a:cxn>
              <a:cxn ang="0">
                <a:pos x="24" y="420"/>
              </a:cxn>
              <a:cxn ang="0">
                <a:pos x="0" y="1254"/>
              </a:cxn>
              <a:cxn ang="0">
                <a:pos x="36" y="2088"/>
              </a:cxn>
              <a:cxn ang="0">
                <a:pos x="150" y="2916"/>
              </a:cxn>
              <a:cxn ang="0">
                <a:pos x="294" y="3576"/>
              </a:cxn>
              <a:cxn ang="0">
                <a:pos x="426" y="3828"/>
              </a:cxn>
              <a:cxn ang="0">
                <a:pos x="540" y="3828"/>
              </a:cxn>
              <a:cxn ang="0">
                <a:pos x="618" y="3828"/>
              </a:cxn>
              <a:cxn ang="0">
                <a:pos x="678" y="3828"/>
              </a:cxn>
              <a:cxn ang="0">
                <a:pos x="726" y="3828"/>
              </a:cxn>
              <a:cxn ang="0">
                <a:pos x="744" y="3828"/>
              </a:cxn>
              <a:cxn ang="0">
                <a:pos x="678" y="3594"/>
              </a:cxn>
              <a:cxn ang="0">
                <a:pos x="558" y="3126"/>
              </a:cxn>
              <a:cxn ang="0">
                <a:pos x="468" y="2652"/>
              </a:cxn>
              <a:cxn ang="0">
                <a:pos x="408" y="2178"/>
              </a:cxn>
              <a:cxn ang="0">
                <a:pos x="384" y="1794"/>
              </a:cxn>
              <a:cxn ang="0">
                <a:pos x="420" y="1500"/>
              </a:cxn>
              <a:cxn ang="0">
                <a:pos x="522" y="1224"/>
              </a:cxn>
              <a:cxn ang="0">
                <a:pos x="600" y="1104"/>
              </a:cxn>
              <a:cxn ang="0">
                <a:pos x="702" y="1002"/>
              </a:cxn>
              <a:cxn ang="0">
                <a:pos x="828" y="924"/>
              </a:cxn>
              <a:cxn ang="0">
                <a:pos x="876" y="744"/>
              </a:cxn>
              <a:cxn ang="0">
                <a:pos x="876" y="486"/>
              </a:cxn>
              <a:cxn ang="0">
                <a:pos x="876" y="294"/>
              </a:cxn>
              <a:cxn ang="0">
                <a:pos x="876" y="162"/>
              </a:cxn>
              <a:cxn ang="0">
                <a:pos x="876" y="78"/>
              </a:cxn>
              <a:cxn ang="0">
                <a:pos x="876" y="30"/>
              </a:cxn>
              <a:cxn ang="0">
                <a:pos x="876" y="0"/>
              </a:cxn>
              <a:cxn ang="0">
                <a:pos x="876" y="0"/>
              </a:cxn>
            </a:cxnLst>
            <a:rect l="0" t="0" r="r" b="b"/>
            <a:pathLst>
              <a:path w="876" h="3828">
                <a:moveTo>
                  <a:pt x="876" y="0"/>
                </a:moveTo>
                <a:lnTo>
                  <a:pt x="732" y="0"/>
                </a:lnTo>
                <a:lnTo>
                  <a:pt x="606" y="0"/>
                </a:lnTo>
                <a:lnTo>
                  <a:pt x="498" y="0"/>
                </a:lnTo>
                <a:lnTo>
                  <a:pt x="408" y="0"/>
                </a:lnTo>
                <a:lnTo>
                  <a:pt x="324" y="0"/>
                </a:lnTo>
                <a:lnTo>
                  <a:pt x="264" y="0"/>
                </a:lnTo>
                <a:lnTo>
                  <a:pt x="204" y="0"/>
                </a:lnTo>
                <a:lnTo>
                  <a:pt x="162" y="0"/>
                </a:lnTo>
                <a:lnTo>
                  <a:pt x="126" y="0"/>
                </a:lnTo>
                <a:lnTo>
                  <a:pt x="102" y="0"/>
                </a:lnTo>
                <a:lnTo>
                  <a:pt x="84" y="0"/>
                </a:lnTo>
                <a:lnTo>
                  <a:pt x="72" y="0"/>
                </a:lnTo>
                <a:lnTo>
                  <a:pt x="60" y="0"/>
                </a:lnTo>
                <a:lnTo>
                  <a:pt x="60" y="0"/>
                </a:lnTo>
                <a:lnTo>
                  <a:pt x="24" y="420"/>
                </a:lnTo>
                <a:lnTo>
                  <a:pt x="0" y="840"/>
                </a:lnTo>
                <a:lnTo>
                  <a:pt x="0" y="1254"/>
                </a:lnTo>
                <a:lnTo>
                  <a:pt x="12" y="1674"/>
                </a:lnTo>
                <a:lnTo>
                  <a:pt x="36" y="2088"/>
                </a:lnTo>
                <a:lnTo>
                  <a:pt x="84" y="2502"/>
                </a:lnTo>
                <a:lnTo>
                  <a:pt x="150" y="2916"/>
                </a:lnTo>
                <a:lnTo>
                  <a:pt x="228" y="3324"/>
                </a:lnTo>
                <a:lnTo>
                  <a:pt x="294" y="3576"/>
                </a:lnTo>
                <a:lnTo>
                  <a:pt x="360" y="3828"/>
                </a:lnTo>
                <a:lnTo>
                  <a:pt x="426" y="3828"/>
                </a:lnTo>
                <a:lnTo>
                  <a:pt x="486" y="3828"/>
                </a:lnTo>
                <a:lnTo>
                  <a:pt x="540" y="3828"/>
                </a:lnTo>
                <a:lnTo>
                  <a:pt x="582" y="3828"/>
                </a:lnTo>
                <a:lnTo>
                  <a:pt x="618" y="3828"/>
                </a:lnTo>
                <a:lnTo>
                  <a:pt x="648" y="3828"/>
                </a:lnTo>
                <a:lnTo>
                  <a:pt x="678" y="3828"/>
                </a:lnTo>
                <a:lnTo>
                  <a:pt x="696" y="3828"/>
                </a:lnTo>
                <a:lnTo>
                  <a:pt x="726" y="3828"/>
                </a:lnTo>
                <a:lnTo>
                  <a:pt x="738" y="3828"/>
                </a:lnTo>
                <a:lnTo>
                  <a:pt x="744" y="3828"/>
                </a:lnTo>
                <a:lnTo>
                  <a:pt x="744" y="3828"/>
                </a:lnTo>
                <a:lnTo>
                  <a:pt x="678" y="3594"/>
                </a:lnTo>
                <a:lnTo>
                  <a:pt x="618" y="3360"/>
                </a:lnTo>
                <a:lnTo>
                  <a:pt x="558" y="3126"/>
                </a:lnTo>
                <a:lnTo>
                  <a:pt x="510" y="2892"/>
                </a:lnTo>
                <a:lnTo>
                  <a:pt x="468" y="2652"/>
                </a:lnTo>
                <a:lnTo>
                  <a:pt x="438" y="2418"/>
                </a:lnTo>
                <a:lnTo>
                  <a:pt x="408" y="2178"/>
                </a:lnTo>
                <a:lnTo>
                  <a:pt x="390" y="1938"/>
                </a:lnTo>
                <a:lnTo>
                  <a:pt x="384" y="1794"/>
                </a:lnTo>
                <a:lnTo>
                  <a:pt x="396" y="1644"/>
                </a:lnTo>
                <a:lnTo>
                  <a:pt x="420" y="1500"/>
                </a:lnTo>
                <a:lnTo>
                  <a:pt x="456" y="1356"/>
                </a:lnTo>
                <a:lnTo>
                  <a:pt x="522" y="1224"/>
                </a:lnTo>
                <a:lnTo>
                  <a:pt x="558" y="1164"/>
                </a:lnTo>
                <a:lnTo>
                  <a:pt x="600" y="1104"/>
                </a:lnTo>
                <a:lnTo>
                  <a:pt x="648" y="1050"/>
                </a:lnTo>
                <a:lnTo>
                  <a:pt x="702" y="1002"/>
                </a:lnTo>
                <a:lnTo>
                  <a:pt x="768" y="960"/>
                </a:lnTo>
                <a:lnTo>
                  <a:pt x="828" y="924"/>
                </a:lnTo>
                <a:lnTo>
                  <a:pt x="876" y="906"/>
                </a:lnTo>
                <a:lnTo>
                  <a:pt x="876" y="744"/>
                </a:lnTo>
                <a:lnTo>
                  <a:pt x="876" y="606"/>
                </a:lnTo>
                <a:lnTo>
                  <a:pt x="876" y="486"/>
                </a:lnTo>
                <a:lnTo>
                  <a:pt x="876" y="384"/>
                </a:lnTo>
                <a:lnTo>
                  <a:pt x="876" y="294"/>
                </a:lnTo>
                <a:lnTo>
                  <a:pt x="876" y="228"/>
                </a:lnTo>
                <a:lnTo>
                  <a:pt x="876" y="162"/>
                </a:lnTo>
                <a:lnTo>
                  <a:pt x="876" y="114"/>
                </a:lnTo>
                <a:lnTo>
                  <a:pt x="876" y="78"/>
                </a:lnTo>
                <a:lnTo>
                  <a:pt x="876" y="48"/>
                </a:lnTo>
                <a:lnTo>
                  <a:pt x="876" y="30"/>
                </a:lnTo>
                <a:lnTo>
                  <a:pt x="876" y="18"/>
                </a:lnTo>
                <a:lnTo>
                  <a:pt x="876" y="0"/>
                </a:lnTo>
                <a:lnTo>
                  <a:pt x="876" y="0"/>
                </a:lnTo>
                <a:lnTo>
                  <a:pt x="876" y="0"/>
                </a:lnTo>
                <a:close/>
              </a:path>
            </a:pathLst>
          </a:custGeom>
          <a:solidFill>
            <a:srgbClr val="C73985"/>
          </a:solidFill>
          <a:ln w="9525">
            <a:noFill/>
            <a:round/>
            <a:headEnd/>
            <a:tailEnd/>
          </a:ln>
        </p:spPr>
        <p:txBody>
          <a:bodyPr vert="horz" wrap="square" lIns="91440" tIns="45720" rIns="91440" bIns="45720" numCol="1" anchor="t" anchorCtr="0" compatLnSpc="1">
            <a:prstTxWarp prst="textNoShape">
              <a:avLst/>
            </a:prstTxWarp>
          </a:bodyPr>
          <a:lstStyle/>
          <a:p>
            <a:endParaRPr lang="en-GB" dirty="0"/>
          </a:p>
        </p:txBody>
      </p:sp>
      <p:pic>
        <p:nvPicPr>
          <p:cNvPr id="8" name="Picture 7">
            <a:extLst>
              <a:ext uri="{FF2B5EF4-FFF2-40B4-BE49-F238E27FC236}">
                <a16:creationId xmlns:a16="http://schemas.microsoft.com/office/drawing/2014/main" id="{EE6CB084-FBB2-FA43-8B17-AEDA2B83227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860360" y="260648"/>
            <a:ext cx="1034798" cy="932369"/>
          </a:xfrm>
          <a:prstGeom prst="rect">
            <a:avLst/>
          </a:prstGeom>
        </p:spPr>
      </p:pic>
      <p:pic>
        <p:nvPicPr>
          <p:cNvPr id="2" name="Picture 1">
            <a:extLst>
              <a:ext uri="{FF2B5EF4-FFF2-40B4-BE49-F238E27FC236}">
                <a16:creationId xmlns:a16="http://schemas.microsoft.com/office/drawing/2014/main" id="{F327888E-8994-A812-62D8-ABE02074474D}"/>
              </a:ext>
            </a:extLst>
          </p:cNvPr>
          <p:cNvPicPr>
            <a:picLocks noChangeAspect="1"/>
          </p:cNvPicPr>
          <p:nvPr/>
        </p:nvPicPr>
        <p:blipFill>
          <a:blip r:embed="rId3"/>
          <a:stretch>
            <a:fillRect/>
          </a:stretch>
        </p:blipFill>
        <p:spPr>
          <a:xfrm>
            <a:off x="281615" y="5945511"/>
            <a:ext cx="1396183" cy="545957"/>
          </a:xfrm>
          <a:prstGeom prst="rect">
            <a:avLst/>
          </a:prstGeom>
        </p:spPr>
      </p:pic>
      <p:pic>
        <p:nvPicPr>
          <p:cNvPr id="6" name="Picture 5">
            <a:extLst>
              <a:ext uri="{FF2B5EF4-FFF2-40B4-BE49-F238E27FC236}">
                <a16:creationId xmlns:a16="http://schemas.microsoft.com/office/drawing/2014/main" id="{D3507FD6-AC9E-FD57-4386-AEF6B7F8201B}"/>
              </a:ext>
            </a:extLst>
          </p:cNvPr>
          <p:cNvPicPr>
            <a:picLocks noChangeAspect="1"/>
          </p:cNvPicPr>
          <p:nvPr/>
        </p:nvPicPr>
        <p:blipFill>
          <a:blip r:embed="rId4"/>
          <a:stretch>
            <a:fillRect/>
          </a:stretch>
        </p:blipFill>
        <p:spPr>
          <a:xfrm>
            <a:off x="8058115" y="5713696"/>
            <a:ext cx="2383060" cy="1144304"/>
          </a:xfrm>
          <a:prstGeom prst="rect">
            <a:avLst/>
          </a:prstGeom>
        </p:spPr>
      </p:pic>
      <p:pic>
        <p:nvPicPr>
          <p:cNvPr id="4" name="Picture 3">
            <a:extLst>
              <a:ext uri="{FF2B5EF4-FFF2-40B4-BE49-F238E27FC236}">
                <a16:creationId xmlns:a16="http://schemas.microsoft.com/office/drawing/2014/main" id="{CC8C32AD-CE6F-ACF1-B227-B8F2F087D15D}"/>
              </a:ext>
            </a:extLst>
          </p:cNvPr>
          <p:cNvPicPr>
            <a:picLocks noChangeAspect="1"/>
          </p:cNvPicPr>
          <p:nvPr/>
        </p:nvPicPr>
        <p:blipFill>
          <a:blip r:embed="rId5"/>
          <a:stretch>
            <a:fillRect/>
          </a:stretch>
        </p:blipFill>
        <p:spPr>
          <a:xfrm flipH="1">
            <a:off x="5440842" y="5994147"/>
            <a:ext cx="2468194" cy="463491"/>
          </a:xfrm>
          <a:prstGeom prst="rect">
            <a:avLst/>
          </a:prstGeom>
        </p:spPr>
      </p:pic>
      <p:pic>
        <p:nvPicPr>
          <p:cNvPr id="7" name="Picture 6">
            <a:extLst>
              <a:ext uri="{FF2B5EF4-FFF2-40B4-BE49-F238E27FC236}">
                <a16:creationId xmlns:a16="http://schemas.microsoft.com/office/drawing/2014/main" id="{DEF7C2AE-8671-4F96-AB28-7BA2C3F52DBF}"/>
              </a:ext>
            </a:extLst>
          </p:cNvPr>
          <p:cNvPicPr>
            <a:picLocks noChangeAspect="1"/>
          </p:cNvPicPr>
          <p:nvPr/>
        </p:nvPicPr>
        <p:blipFill>
          <a:blip r:embed="rId6"/>
          <a:stretch>
            <a:fillRect/>
          </a:stretch>
        </p:blipFill>
        <p:spPr>
          <a:xfrm>
            <a:off x="1959412" y="5793421"/>
            <a:ext cx="1522019" cy="763411"/>
          </a:xfrm>
          <a:prstGeom prst="rect">
            <a:avLst/>
          </a:prstGeom>
        </p:spPr>
      </p:pic>
      <p:pic>
        <p:nvPicPr>
          <p:cNvPr id="9" name="Picture 8">
            <a:extLst>
              <a:ext uri="{FF2B5EF4-FFF2-40B4-BE49-F238E27FC236}">
                <a16:creationId xmlns:a16="http://schemas.microsoft.com/office/drawing/2014/main" id="{A672F0E6-F608-9E88-CF6B-B2AD0031A200}"/>
              </a:ext>
            </a:extLst>
          </p:cNvPr>
          <p:cNvPicPr>
            <a:picLocks noChangeAspect="1"/>
          </p:cNvPicPr>
          <p:nvPr/>
        </p:nvPicPr>
        <p:blipFill>
          <a:blip r:embed="rId7"/>
          <a:stretch>
            <a:fillRect/>
          </a:stretch>
        </p:blipFill>
        <p:spPr>
          <a:xfrm>
            <a:off x="3763045" y="5873310"/>
            <a:ext cx="1331640" cy="556318"/>
          </a:xfrm>
          <a:prstGeom prst="rect">
            <a:avLst/>
          </a:prstGeom>
        </p:spPr>
      </p:pic>
      <p:sp>
        <p:nvSpPr>
          <p:cNvPr id="11" name="TextBox 10">
            <a:extLst>
              <a:ext uri="{FF2B5EF4-FFF2-40B4-BE49-F238E27FC236}">
                <a16:creationId xmlns:a16="http://schemas.microsoft.com/office/drawing/2014/main" id="{2E98748E-CFAA-A1B5-3A56-5FE19EC9EE73}"/>
              </a:ext>
            </a:extLst>
          </p:cNvPr>
          <p:cNvSpPr txBox="1"/>
          <p:nvPr/>
        </p:nvSpPr>
        <p:spPr>
          <a:xfrm>
            <a:off x="1076325" y="733425"/>
            <a:ext cx="8953500" cy="3108543"/>
          </a:xfrm>
          <a:prstGeom prst="rect">
            <a:avLst/>
          </a:prstGeom>
          <a:noFill/>
        </p:spPr>
        <p:txBody>
          <a:bodyPr wrap="square" rtlCol="0">
            <a:spAutoFit/>
          </a:bodyPr>
          <a:lstStyle/>
          <a:p>
            <a:pPr defTabSz="342900">
              <a:defRPr/>
            </a:pPr>
            <a:r>
              <a:rPr lang="en-GB" sz="2000" b="1" dirty="0">
                <a:solidFill>
                  <a:srgbClr val="0070C0"/>
                </a:solidFill>
              </a:rPr>
              <a:t>Useful Links</a:t>
            </a:r>
          </a:p>
          <a:p>
            <a:pPr algn="ctr" defTabSz="342900">
              <a:defRPr/>
            </a:pPr>
            <a:endParaRPr lang="en-GB" sz="2000" dirty="0">
              <a:solidFill>
                <a:srgbClr val="0070C0"/>
              </a:solidFill>
            </a:endParaRPr>
          </a:p>
          <a:p>
            <a:pPr marL="342900" indent="-342900" defTabSz="342900">
              <a:buFont typeface="Arial" panose="020B0604020202020204" pitchFamily="34" charset="0"/>
              <a:buChar char="•"/>
              <a:defRPr/>
            </a:pPr>
            <a:r>
              <a:rPr lang="en-GB" sz="2000" dirty="0">
                <a:solidFill>
                  <a:srgbClr val="0070C0"/>
                </a:solidFill>
                <a:hlinkClick r:id="rId8">
                  <a:extLst>
                    <a:ext uri="{A12FA001-AC4F-418D-AE19-62706E023703}">
                      <ahyp:hlinkClr xmlns:ahyp="http://schemas.microsoft.com/office/drawing/2018/hyperlinkcolor" val="tx"/>
                    </a:ext>
                  </a:extLst>
                </a:hlinkClick>
              </a:rPr>
              <a:t>Surrey Local Offer</a:t>
            </a:r>
            <a:endParaRPr lang="en-GB" sz="2000" dirty="0">
              <a:solidFill>
                <a:srgbClr val="0070C0"/>
              </a:solidFill>
            </a:endParaRPr>
          </a:p>
          <a:p>
            <a:pPr marL="342900" indent="-342900" defTabSz="342900">
              <a:buFont typeface="Arial" panose="020B0604020202020204" pitchFamily="34" charset="0"/>
              <a:buChar char="•"/>
              <a:defRPr/>
            </a:pPr>
            <a:r>
              <a:rPr lang="en-GB" sz="2000" dirty="0">
                <a:solidFill>
                  <a:srgbClr val="0070C0"/>
                </a:solidFill>
                <a:hlinkClick r:id="rId9">
                  <a:extLst>
                    <a:ext uri="{A12FA001-AC4F-418D-AE19-62706E023703}">
                      <ahyp:hlinkClr xmlns:ahyp="http://schemas.microsoft.com/office/drawing/2018/hyperlinkcolor" val="tx"/>
                    </a:ext>
                  </a:extLst>
                </a:hlinkClick>
              </a:rPr>
              <a:t>Provision by SEN that schools could offer</a:t>
            </a:r>
            <a:endParaRPr lang="en-GB" sz="2000" dirty="0">
              <a:solidFill>
                <a:srgbClr val="0070C0"/>
              </a:solidFill>
            </a:endParaRPr>
          </a:p>
          <a:p>
            <a:pPr marL="342900" indent="-342900" defTabSz="342900">
              <a:buFont typeface="Arial" panose="020B0604020202020204" pitchFamily="34" charset="0"/>
              <a:buChar char="•"/>
              <a:defRPr/>
            </a:pPr>
            <a:r>
              <a:rPr lang="en-GB" sz="2000" dirty="0">
                <a:solidFill>
                  <a:srgbClr val="0070C0"/>
                </a:solidFill>
                <a:hlinkClick r:id="rId10">
                  <a:extLst>
                    <a:ext uri="{A12FA001-AC4F-418D-AE19-62706E023703}">
                      <ahyp:hlinkClr xmlns:ahyp="http://schemas.microsoft.com/office/drawing/2018/hyperlinkcolor" val="tx"/>
                    </a:ext>
                  </a:extLst>
                </a:hlinkClick>
              </a:rPr>
              <a:t>SEND Advice Surrey and SENDIAS - SEND Advice Surrey</a:t>
            </a:r>
            <a:endParaRPr lang="en-GB" sz="2000" dirty="0">
              <a:solidFill>
                <a:srgbClr val="0070C0"/>
              </a:solidFill>
            </a:endParaRPr>
          </a:p>
          <a:p>
            <a:pPr marL="342900" indent="-342900" defTabSz="342900">
              <a:buFont typeface="Arial" panose="020B0604020202020204" pitchFamily="34" charset="0"/>
              <a:buChar char="•"/>
              <a:defRPr/>
            </a:pPr>
            <a:r>
              <a:rPr lang="en-GB" sz="2000" b="0" i="0" u="none" strike="noStrike" dirty="0">
                <a:solidFill>
                  <a:srgbClr val="0070C0"/>
                </a:solidFill>
                <a:effectLst/>
                <a:hlinkClick r:id="rId11">
                  <a:extLst>
                    <a:ext uri="{A12FA001-AC4F-418D-AE19-62706E023703}">
                      <ahyp:hlinkClr xmlns:ahyp="http://schemas.microsoft.com/office/drawing/2018/hyperlinkcolor" val="tx"/>
                    </a:ext>
                  </a:extLst>
                </a:hlinkClick>
              </a:rPr>
              <a:t>Further information about SEN and EHCPs</a:t>
            </a:r>
            <a:r>
              <a:rPr lang="en-GB" sz="2000" b="0" i="0" u="none" strike="noStrike" dirty="0">
                <a:solidFill>
                  <a:srgbClr val="0070C0"/>
                </a:solidFill>
                <a:effectLst/>
              </a:rPr>
              <a:t> </a:t>
            </a:r>
          </a:p>
          <a:p>
            <a:pPr marL="342900" indent="-342900" defTabSz="342900">
              <a:buFont typeface="Arial" panose="020B0604020202020204" pitchFamily="34" charset="0"/>
              <a:buChar char="•"/>
              <a:defRPr/>
            </a:pPr>
            <a:r>
              <a:rPr lang="en-GB" sz="2000" b="0" i="0" dirty="0">
                <a:solidFill>
                  <a:srgbClr val="0070C0"/>
                </a:solidFill>
                <a:effectLst/>
                <a:hlinkClick r:id="rId12">
                  <a:extLst>
                    <a:ext uri="{A12FA001-AC4F-418D-AE19-62706E023703}">
                      <ahyp:hlinkClr xmlns:ahyp="http://schemas.microsoft.com/office/drawing/2018/hyperlinkcolor" val="tx"/>
                    </a:ext>
                  </a:extLst>
                </a:hlinkClick>
              </a:rPr>
              <a:t>SEN guide for parents and carers</a:t>
            </a:r>
            <a:endParaRPr lang="en-GB" sz="2000" dirty="0">
              <a:solidFill>
                <a:srgbClr val="0070C0"/>
              </a:solidFill>
            </a:endParaRPr>
          </a:p>
          <a:p>
            <a:pPr marL="342900" indent="-342900" defTabSz="342900">
              <a:buFont typeface="Arial" panose="020B0604020202020204" pitchFamily="34" charset="0"/>
              <a:buChar char="•"/>
              <a:defRPr/>
            </a:pPr>
            <a:r>
              <a:rPr lang="en-GB" sz="2000" dirty="0">
                <a:solidFill>
                  <a:srgbClr val="0070C0"/>
                </a:solidFill>
                <a:hlinkClick r:id="rId13">
                  <a:extLst>
                    <a:ext uri="{A12FA001-AC4F-418D-AE19-62706E023703}">
                      <ahyp:hlinkClr xmlns:ahyp="http://schemas.microsoft.com/office/drawing/2018/hyperlinkcolor" val="tx"/>
                    </a:ext>
                  </a:extLst>
                </a:hlinkClick>
              </a:rPr>
              <a:t>Top 10 tips for families </a:t>
            </a:r>
            <a:endParaRPr lang="en-GB" sz="2000" dirty="0">
              <a:solidFill>
                <a:srgbClr val="0070C0"/>
              </a:solidFill>
            </a:endParaRPr>
          </a:p>
          <a:p>
            <a:pPr marL="342900" indent="-342900" defTabSz="342900">
              <a:buFont typeface="Arial" panose="020B0604020202020204" pitchFamily="34" charset="0"/>
              <a:buChar char="•"/>
              <a:defRPr/>
            </a:pPr>
            <a:endParaRPr lang="en-GB" sz="3600" dirty="0">
              <a:solidFill>
                <a:srgbClr val="0070C0"/>
              </a:solidFill>
              <a:latin typeface="Impact" panose="020B0806030902050204" pitchFamily="34" charset="0"/>
            </a:endParaRPr>
          </a:p>
        </p:txBody>
      </p:sp>
    </p:spTree>
    <p:extLst>
      <p:ext uri="{BB962C8B-B14F-4D97-AF65-F5344CB8AC3E}">
        <p14:creationId xmlns:p14="http://schemas.microsoft.com/office/powerpoint/2010/main" val="21330559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avolini"/>
        <a:ea typeface=""/>
        <a:cs typeface=""/>
      </a:majorFont>
      <a:minorFont>
        <a:latin typeface="Cavolin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SPA - OAP and EHCNA process for schools -generic" id="{871DE6FA-B6D3-45D6-8D47-540041786660}" vid="{18FFE032-50B2-4415-AA34-6A2D62E1F923}"/>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Cavolini"/>
        <a:ea typeface=""/>
        <a:cs typeface=""/>
      </a:majorFont>
      <a:minorFont>
        <a:latin typeface="Cavolin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L-SPA - OAP and EHCNA process for schools -generic" id="{871DE6FA-B6D3-45D6-8D47-540041786660}" vid="{B97F035D-2A12-4D10-9940-F77FCF88A3D3}"/>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750D195798BD144A491F21589071295" ma:contentTypeVersion="6" ma:contentTypeDescription="Create a new document." ma:contentTypeScope="" ma:versionID="0d7a6c621f9920884429a661bfa5cded">
  <xsd:schema xmlns:xsd="http://www.w3.org/2001/XMLSchema" xmlns:xs="http://www.w3.org/2001/XMLSchema" xmlns:p="http://schemas.microsoft.com/office/2006/metadata/properties" xmlns:ns2="ebd499cc-bb77-4074-a1f3-76bc8bca251f" xmlns:ns3="6cac0f10-7068-4bad-b2c8-12ad150ea7f2" targetNamespace="http://schemas.microsoft.com/office/2006/metadata/properties" ma:root="true" ma:fieldsID="844b74172d4495620965e5798b4d8023" ns2:_="" ns3:_="">
    <xsd:import namespace="ebd499cc-bb77-4074-a1f3-76bc8bca251f"/>
    <xsd:import namespace="6cac0f10-7068-4bad-b2c8-12ad150ea7f2"/>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d499cc-bb77-4074-a1f3-76bc8bca25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SearchProperties" ma:index="13"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cac0f10-7068-4bad-b2c8-12ad150ea7f2"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6cac0f10-7068-4bad-b2c8-12ad150ea7f2">
      <UserInfo>
        <DisplayName>Geraldine Antoniotti</DisplayName>
        <AccountId>15</AccountId>
        <AccountType/>
      </UserInfo>
      <UserInfo>
        <DisplayName>Kay Gumbrell</DisplayName>
        <AccountId>14</AccountId>
        <AccountType/>
      </UserInfo>
      <UserInfo>
        <DisplayName>Karin Scarsbrook</DisplayName>
        <AccountId>13</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E52A0E-C442-4697-8D5B-A2FBBD4C4E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bd499cc-bb77-4074-a1f3-76bc8bca251f"/>
    <ds:schemaRef ds:uri="6cac0f10-7068-4bad-b2c8-12ad150ea7f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366056A-8976-4569-8CEA-5B384B5C102E}">
  <ds:schemaRefs>
    <ds:schemaRef ds:uri="http://purl.org/dc/elements/1.1/"/>
    <ds:schemaRef ds:uri="http://schemas.microsoft.com/office/2006/metadata/properties"/>
    <ds:schemaRef ds:uri="ebd499cc-bb77-4074-a1f3-76bc8bca251f"/>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6cac0f10-7068-4bad-b2c8-12ad150ea7f2"/>
    <ds:schemaRef ds:uri="http://www.w3.org/XML/1998/namespace"/>
    <ds:schemaRef ds:uri="http://purl.org/dc/terms/"/>
  </ds:schemaRefs>
</ds:datastoreItem>
</file>

<file path=customXml/itemProps3.xml><?xml version="1.0" encoding="utf-8"?>
<ds:datastoreItem xmlns:ds="http://schemas.openxmlformats.org/officeDocument/2006/customXml" ds:itemID="{C509815A-242D-4AF8-93A1-5221ABEAC4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4223</TotalTime>
  <Words>1987</Words>
  <Application>Microsoft Office PowerPoint</Application>
  <PresentationFormat>Widescreen</PresentationFormat>
  <Paragraphs>263</Paragraphs>
  <Slides>25</Slides>
  <Notes>12</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25</vt:i4>
      </vt:variant>
    </vt:vector>
  </HeadingPairs>
  <TitlesOfParts>
    <vt:vector size="33" baseType="lpstr">
      <vt:lpstr>Arial</vt:lpstr>
      <vt:lpstr>Calibri</vt:lpstr>
      <vt:lpstr>Calibri Light</vt:lpstr>
      <vt:lpstr>Cavolini</vt:lpstr>
      <vt:lpstr>Impact</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Ordinarily Available Provision and Additional Support looks like at St Mary’s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Registered Organisation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Harleigh Smith BUS</dc:creator>
  <cp:lastModifiedBy>Georgina Tongue</cp:lastModifiedBy>
  <cp:revision>334</cp:revision>
  <cp:lastPrinted>2024-04-19T15:49:57Z</cp:lastPrinted>
  <dcterms:created xsi:type="dcterms:W3CDTF">2019-01-28T14:12:07Z</dcterms:created>
  <dcterms:modified xsi:type="dcterms:W3CDTF">2024-04-19T15:50:04Z</dcterms:modified>
  <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0x0101002750D195798BD144A491F21589071295</vt:lpwstr>
  </property>
</Properties>
</file>