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5"/>
  </p:notesMasterIdLst>
  <p:sldIdLst>
    <p:sldId id="256" r:id="rId2"/>
    <p:sldId id="257" r:id="rId3"/>
    <p:sldId id="258" r:id="rId4"/>
  </p:sldIdLst>
  <p:sldSz cx="10693400" cy="7556500"/>
  <p:notesSz cx="6797675" cy="9926638"/>
  <p:embeddedFontLst>
    <p:embeddedFont>
      <p:font typeface="Intro Rust" panose="020B0604020202020204" charset="0"/>
      <p:regular r:id="rId6"/>
    </p:embeddedFont>
    <p:embeddedFont>
      <p:font typeface="Lato" panose="020F0502020204030203" pitchFamily="34" charset="0"/>
      <p:regular r:id="rId7"/>
      <p:bold r:id="rId8"/>
      <p:italic r:id="rId9"/>
      <p:boldItalic r:id="rId10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367" autoAdjust="0"/>
    <p:restoredTop sz="94569" autoAdjust="0"/>
  </p:normalViewPr>
  <p:slideViewPr>
    <p:cSldViewPr>
      <p:cViewPr varScale="1">
        <p:scale>
          <a:sx n="95" d="100"/>
          <a:sy n="95" d="100"/>
        </p:scale>
        <p:origin x="1506" y="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3.fntdata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font" Target="fonts/font2.fntdata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1.fntdata"/><Relationship Id="rId11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10" Type="http://schemas.openxmlformats.org/officeDocument/2006/relationships/font" Target="fonts/font5.fntdata"/><Relationship Id="rId4" Type="http://schemas.openxmlformats.org/officeDocument/2006/relationships/slide" Target="slides/slide3.xml"/><Relationship Id="rId9" Type="http://schemas.openxmlformats.org/officeDocument/2006/relationships/font" Target="fonts/font4.fntdata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8C01102-B35F-CB49-9FCD-9BC216EECFE3}" type="datetimeFigureOut">
              <a:rPr lang="en-US" smtClean="0"/>
              <a:t>7/8/2026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030288" y="1241425"/>
            <a:ext cx="4737100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B49D48B-4A50-C742-9FA2-C0A896CECB8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377851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B49D48B-4A50-C742-9FA2-C0A896CECB89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658023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7/8/2026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7/8/2026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7/8/2026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7/8/2026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7/8/2026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7/8/2026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7/8/2026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sv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DE3A3BF-0151-EFB4-8164-07BC1D73D51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693400" cy="7556499"/>
          </a:xfrm>
          <a:prstGeom prst="rect">
            <a:avLst/>
          </a:prstGeom>
        </p:spPr>
      </p:pic>
      <p:grpSp>
        <p:nvGrpSpPr>
          <p:cNvPr id="12" name="Group 12"/>
          <p:cNvGrpSpPr/>
          <p:nvPr/>
        </p:nvGrpSpPr>
        <p:grpSpPr>
          <a:xfrm rot="5400000">
            <a:off x="4993551" y="4158256"/>
            <a:ext cx="1563676" cy="3818232"/>
            <a:chOff x="0" y="0"/>
            <a:chExt cx="560386" cy="1368368"/>
          </a:xfrm>
        </p:grpSpPr>
        <p:sp>
          <p:nvSpPr>
            <p:cNvPr id="13" name="Freeform 13"/>
            <p:cNvSpPr/>
            <p:nvPr/>
          </p:nvSpPr>
          <p:spPr>
            <a:xfrm>
              <a:off x="0" y="0"/>
              <a:ext cx="560386" cy="1368368"/>
            </a:xfrm>
            <a:custGeom>
              <a:avLst/>
              <a:gdLst/>
              <a:ahLst/>
              <a:cxnLst/>
              <a:rect l="l" t="t" r="r" b="b"/>
              <a:pathLst>
                <a:path w="560386" h="1368368">
                  <a:moveTo>
                    <a:pt x="79218" y="0"/>
                  </a:moveTo>
                  <a:lnTo>
                    <a:pt x="481168" y="0"/>
                  </a:lnTo>
                  <a:cubicBezTo>
                    <a:pt x="524919" y="0"/>
                    <a:pt x="560386" y="35467"/>
                    <a:pt x="560386" y="79218"/>
                  </a:cubicBezTo>
                  <a:lnTo>
                    <a:pt x="560386" y="1289150"/>
                  </a:lnTo>
                  <a:cubicBezTo>
                    <a:pt x="560386" y="1310160"/>
                    <a:pt x="552040" y="1330309"/>
                    <a:pt x="537184" y="1345166"/>
                  </a:cubicBezTo>
                  <a:cubicBezTo>
                    <a:pt x="522328" y="1360022"/>
                    <a:pt x="502178" y="1368368"/>
                    <a:pt x="481168" y="1368368"/>
                  </a:cubicBezTo>
                  <a:lnTo>
                    <a:pt x="79218" y="1368368"/>
                  </a:lnTo>
                  <a:cubicBezTo>
                    <a:pt x="35467" y="1368368"/>
                    <a:pt x="0" y="1332901"/>
                    <a:pt x="0" y="1289150"/>
                  </a:cubicBezTo>
                  <a:lnTo>
                    <a:pt x="0" y="79218"/>
                  </a:lnTo>
                  <a:cubicBezTo>
                    <a:pt x="0" y="35467"/>
                    <a:pt x="35467" y="0"/>
                    <a:pt x="79218" y="0"/>
                  </a:cubicBezTo>
                  <a:close/>
                </a:path>
              </a:pathLst>
            </a:custGeom>
            <a:ln w="28575" cap="sq">
              <a:solidFill>
                <a:srgbClr val="000000"/>
              </a:solidFill>
              <a:prstDash val="solid"/>
              <a:miter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4" name="TextBox 14"/>
            <p:cNvSpPr txBox="1"/>
            <p:nvPr/>
          </p:nvSpPr>
          <p:spPr>
            <a:xfrm>
              <a:off x="0" y="-38100"/>
              <a:ext cx="560386" cy="140646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</a:pPr>
              <a:endParaRPr/>
            </a:p>
          </p:txBody>
        </p:sp>
      </p:grpSp>
      <p:sp>
        <p:nvSpPr>
          <p:cNvPr id="102" name="TextBox 102"/>
          <p:cNvSpPr txBox="1"/>
          <p:nvPr/>
        </p:nvSpPr>
        <p:spPr>
          <a:xfrm>
            <a:off x="2221573" y="3069714"/>
            <a:ext cx="1318630" cy="30777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202"/>
              </a:lnSpc>
            </a:pPr>
            <a:r>
              <a:rPr lang="en-US" sz="1145" dirty="0">
                <a:solidFill>
                  <a:srgbClr val="000000"/>
                </a:solidFill>
                <a:latin typeface="Lato"/>
                <a:ea typeface="Lato"/>
                <a:cs typeface="Lato"/>
                <a:sym typeface="Lato"/>
              </a:rPr>
              <a:t>VEGGIE PASTA BOLOGNAISE</a:t>
            </a:r>
          </a:p>
        </p:txBody>
      </p:sp>
      <p:sp>
        <p:nvSpPr>
          <p:cNvPr id="103" name="TextBox 103"/>
          <p:cNvSpPr txBox="1"/>
          <p:nvPr/>
        </p:nvSpPr>
        <p:spPr>
          <a:xfrm>
            <a:off x="2221573" y="3764435"/>
            <a:ext cx="1318630" cy="18517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603"/>
              </a:lnSpc>
            </a:pPr>
            <a:r>
              <a:rPr lang="en-US" sz="1145" dirty="0">
                <a:solidFill>
                  <a:srgbClr val="000000"/>
                </a:solidFill>
                <a:latin typeface="Lato"/>
                <a:ea typeface="Lato"/>
                <a:cs typeface="Lato"/>
                <a:sym typeface="Lato"/>
              </a:rPr>
              <a:t>SALAD</a:t>
            </a:r>
          </a:p>
        </p:txBody>
      </p:sp>
      <p:sp>
        <p:nvSpPr>
          <p:cNvPr id="104" name="TextBox 104"/>
          <p:cNvSpPr txBox="1"/>
          <p:nvPr/>
        </p:nvSpPr>
        <p:spPr>
          <a:xfrm>
            <a:off x="2210157" y="4394195"/>
            <a:ext cx="1318630" cy="30777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213"/>
              </a:lnSpc>
            </a:pPr>
            <a:r>
              <a:rPr lang="en-US" sz="1145" dirty="0">
                <a:solidFill>
                  <a:srgbClr val="000000"/>
                </a:solidFill>
                <a:latin typeface="Lato"/>
                <a:ea typeface="Lato"/>
                <a:cs typeface="Lato"/>
                <a:sym typeface="Lato"/>
              </a:rPr>
              <a:t>DESSERT OF THE DAY</a:t>
            </a:r>
          </a:p>
        </p:txBody>
      </p:sp>
      <p:sp>
        <p:nvSpPr>
          <p:cNvPr id="105" name="TextBox 105"/>
          <p:cNvSpPr txBox="1"/>
          <p:nvPr/>
        </p:nvSpPr>
        <p:spPr>
          <a:xfrm>
            <a:off x="4186349" y="5717830"/>
            <a:ext cx="3369583" cy="70057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400"/>
              </a:lnSpc>
            </a:pPr>
            <a:r>
              <a:rPr lang="en-US" sz="1000" dirty="0">
                <a:solidFill>
                  <a:srgbClr val="000000"/>
                </a:solidFill>
                <a:latin typeface="Lato"/>
                <a:ea typeface="Lato"/>
                <a:cs typeface="Lato"/>
                <a:sym typeface="Lato"/>
              </a:rPr>
              <a:t>JACKET POTATOES: CHEESE/BEANS/TUNA</a:t>
            </a:r>
          </a:p>
          <a:p>
            <a:pPr algn="l">
              <a:lnSpc>
                <a:spcPts val="1400"/>
              </a:lnSpc>
            </a:pPr>
            <a:endParaRPr lang="en-US" sz="1000" dirty="0">
              <a:solidFill>
                <a:srgbClr val="000000"/>
              </a:solidFill>
              <a:latin typeface="Lato"/>
              <a:ea typeface="Lato"/>
              <a:cs typeface="Lato"/>
              <a:sym typeface="Lato"/>
            </a:endParaRPr>
          </a:p>
          <a:p>
            <a:pPr algn="l">
              <a:lnSpc>
                <a:spcPts val="1400"/>
              </a:lnSpc>
            </a:pPr>
            <a:r>
              <a:rPr lang="en-US" sz="1000" dirty="0">
                <a:solidFill>
                  <a:srgbClr val="000000"/>
                </a:solidFill>
                <a:latin typeface="Lato"/>
                <a:ea typeface="Lato"/>
                <a:cs typeface="Lato"/>
                <a:sym typeface="Lato"/>
              </a:rPr>
              <a:t>SALAD BAR: LETTUCE, CARROT, CUCUMBER, TOMATO</a:t>
            </a:r>
          </a:p>
          <a:p>
            <a:pPr algn="l">
              <a:lnSpc>
                <a:spcPts val="1400"/>
              </a:lnSpc>
            </a:pPr>
            <a:r>
              <a:rPr lang="en-US" sz="1000" dirty="0">
                <a:solidFill>
                  <a:srgbClr val="000000"/>
                </a:solidFill>
                <a:latin typeface="Lato"/>
                <a:ea typeface="Lato"/>
                <a:cs typeface="Lato"/>
                <a:sym typeface="Lato"/>
              </a:rPr>
              <a:t>FRESH FRUIT: </a:t>
            </a:r>
          </a:p>
        </p:txBody>
      </p:sp>
      <p:sp>
        <p:nvSpPr>
          <p:cNvPr id="115" name="TextBox 115"/>
          <p:cNvSpPr txBox="1"/>
          <p:nvPr/>
        </p:nvSpPr>
        <p:spPr>
          <a:xfrm>
            <a:off x="8929921" y="4424671"/>
            <a:ext cx="1318630" cy="30777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213"/>
              </a:lnSpc>
            </a:pPr>
            <a:r>
              <a:rPr lang="en-US" sz="1145" dirty="0">
                <a:solidFill>
                  <a:srgbClr val="000000"/>
                </a:solidFill>
                <a:latin typeface="Lato"/>
                <a:ea typeface="Lato"/>
                <a:cs typeface="Lato"/>
                <a:sym typeface="Lato"/>
              </a:rPr>
              <a:t>DESSERT OF THE DAY</a:t>
            </a:r>
          </a:p>
        </p:txBody>
      </p:sp>
      <p:sp>
        <p:nvSpPr>
          <p:cNvPr id="106" name="TextBox 106"/>
          <p:cNvSpPr txBox="1"/>
          <p:nvPr/>
        </p:nvSpPr>
        <p:spPr>
          <a:xfrm>
            <a:off x="3941203" y="3784265"/>
            <a:ext cx="1318630" cy="19779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603"/>
              </a:lnSpc>
            </a:pPr>
            <a:r>
              <a:rPr lang="en-US" sz="1145">
                <a:solidFill>
                  <a:srgbClr val="000000"/>
                </a:solidFill>
                <a:latin typeface="Lato"/>
                <a:ea typeface="Lato"/>
                <a:cs typeface="Lato"/>
                <a:sym typeface="Lato"/>
              </a:rPr>
              <a:t>BROCCOLI</a:t>
            </a:r>
          </a:p>
        </p:txBody>
      </p:sp>
      <p:sp>
        <p:nvSpPr>
          <p:cNvPr id="107" name="TextBox 107"/>
          <p:cNvSpPr txBox="1"/>
          <p:nvPr/>
        </p:nvSpPr>
        <p:spPr>
          <a:xfrm>
            <a:off x="3938432" y="4415261"/>
            <a:ext cx="1318630" cy="30777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213"/>
              </a:lnSpc>
            </a:pPr>
            <a:r>
              <a:rPr lang="en-US" sz="1145" dirty="0">
                <a:solidFill>
                  <a:srgbClr val="000000"/>
                </a:solidFill>
                <a:latin typeface="Lato"/>
                <a:ea typeface="Lato"/>
                <a:cs typeface="Lato"/>
                <a:sym typeface="Lato"/>
              </a:rPr>
              <a:t>DESSERT OF THE DAY</a:t>
            </a:r>
          </a:p>
        </p:txBody>
      </p:sp>
      <p:sp>
        <p:nvSpPr>
          <p:cNvPr id="117" name="TextBox 117"/>
          <p:cNvSpPr txBox="1"/>
          <p:nvPr/>
        </p:nvSpPr>
        <p:spPr>
          <a:xfrm>
            <a:off x="2880888" y="6242355"/>
            <a:ext cx="844885" cy="65585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323"/>
              </a:lnSpc>
            </a:pPr>
            <a:r>
              <a:rPr lang="en-US" sz="1102" dirty="0">
                <a:solidFill>
                  <a:srgbClr val="000000"/>
                </a:solidFill>
                <a:latin typeface="Intro Rust"/>
                <a:ea typeface="Intro Rust"/>
                <a:cs typeface="Intro Rust"/>
                <a:sym typeface="Intro Rust"/>
              </a:rPr>
              <a:t>our meat is red tractor approved!</a:t>
            </a:r>
          </a:p>
        </p:txBody>
      </p:sp>
      <p:sp>
        <p:nvSpPr>
          <p:cNvPr id="108" name="TextBox 108"/>
          <p:cNvSpPr txBox="1"/>
          <p:nvPr/>
        </p:nvSpPr>
        <p:spPr>
          <a:xfrm>
            <a:off x="5660833" y="3144616"/>
            <a:ext cx="1318630" cy="18517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603"/>
              </a:lnSpc>
            </a:pPr>
            <a:r>
              <a:rPr lang="en-US" sz="1145" dirty="0">
                <a:solidFill>
                  <a:srgbClr val="000000"/>
                </a:solidFill>
                <a:latin typeface="Lato"/>
                <a:ea typeface="Lato"/>
                <a:cs typeface="Lato"/>
                <a:sym typeface="Lato"/>
              </a:rPr>
              <a:t>VEGGIE SAUSAGES</a:t>
            </a:r>
          </a:p>
        </p:txBody>
      </p:sp>
      <p:sp>
        <p:nvSpPr>
          <p:cNvPr id="122" name="TextBox 122"/>
          <p:cNvSpPr txBox="1"/>
          <p:nvPr/>
        </p:nvSpPr>
        <p:spPr>
          <a:xfrm>
            <a:off x="3963879" y="2375044"/>
            <a:ext cx="1318630" cy="29142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179"/>
              </a:lnSpc>
            </a:pPr>
            <a:r>
              <a:rPr lang="en-US" sz="1145" dirty="0">
                <a:solidFill>
                  <a:srgbClr val="000000"/>
                </a:solidFill>
                <a:latin typeface="Lato"/>
                <a:ea typeface="Lato"/>
                <a:cs typeface="Lato"/>
                <a:sym typeface="Lato"/>
              </a:rPr>
              <a:t>CHICKEN CURRY AND RICE</a:t>
            </a:r>
          </a:p>
        </p:txBody>
      </p:sp>
      <p:sp>
        <p:nvSpPr>
          <p:cNvPr id="109" name="TextBox 109"/>
          <p:cNvSpPr txBox="1"/>
          <p:nvPr/>
        </p:nvSpPr>
        <p:spPr>
          <a:xfrm>
            <a:off x="5660833" y="3775253"/>
            <a:ext cx="1318630" cy="31127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248"/>
              </a:lnSpc>
            </a:pPr>
            <a:r>
              <a:rPr lang="en-US" sz="1145">
                <a:solidFill>
                  <a:srgbClr val="000000"/>
                </a:solidFill>
                <a:latin typeface="Lato"/>
                <a:ea typeface="Lato"/>
                <a:cs typeface="Lato"/>
                <a:sym typeface="Lato"/>
              </a:rPr>
              <a:t>ROASTIES, CARROTS, PEAS</a:t>
            </a:r>
          </a:p>
        </p:txBody>
      </p:sp>
      <p:sp>
        <p:nvSpPr>
          <p:cNvPr id="123" name="TextBox 123"/>
          <p:cNvSpPr txBox="1"/>
          <p:nvPr/>
        </p:nvSpPr>
        <p:spPr>
          <a:xfrm>
            <a:off x="3951870" y="3081034"/>
            <a:ext cx="1318630" cy="31708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202"/>
              </a:lnSpc>
            </a:pPr>
            <a:r>
              <a:rPr lang="en-US" sz="1145" dirty="0">
                <a:solidFill>
                  <a:srgbClr val="000000"/>
                </a:solidFill>
                <a:latin typeface="Lato"/>
                <a:ea typeface="Lato"/>
                <a:cs typeface="Lato"/>
                <a:sym typeface="Lato"/>
              </a:rPr>
              <a:t>VEGETABLE CURRY AND RICE</a:t>
            </a:r>
          </a:p>
        </p:txBody>
      </p:sp>
      <p:sp>
        <p:nvSpPr>
          <p:cNvPr id="110" name="TextBox 110"/>
          <p:cNvSpPr txBox="1"/>
          <p:nvPr/>
        </p:nvSpPr>
        <p:spPr>
          <a:xfrm>
            <a:off x="5655291" y="4424671"/>
            <a:ext cx="1318630" cy="30777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213"/>
              </a:lnSpc>
            </a:pPr>
            <a:r>
              <a:rPr lang="en-US" sz="1145" dirty="0">
                <a:solidFill>
                  <a:srgbClr val="000000"/>
                </a:solidFill>
                <a:latin typeface="Lato"/>
                <a:ea typeface="Lato"/>
                <a:cs typeface="Lato"/>
                <a:sym typeface="Lato"/>
              </a:rPr>
              <a:t>DESSERT OF THE DAY</a:t>
            </a:r>
          </a:p>
        </p:txBody>
      </p:sp>
      <p:sp>
        <p:nvSpPr>
          <p:cNvPr id="124" name="TextBox 124"/>
          <p:cNvSpPr txBox="1"/>
          <p:nvPr/>
        </p:nvSpPr>
        <p:spPr>
          <a:xfrm>
            <a:off x="5662890" y="2375044"/>
            <a:ext cx="1318630" cy="29142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179"/>
              </a:lnSpc>
            </a:pPr>
            <a:r>
              <a:rPr lang="en-US" sz="1145" dirty="0">
                <a:solidFill>
                  <a:srgbClr val="000000"/>
                </a:solidFill>
                <a:latin typeface="Lato"/>
                <a:ea typeface="Lato"/>
                <a:cs typeface="Lato"/>
                <a:sym typeface="Lato"/>
              </a:rPr>
              <a:t>ROAST CHICKEN AND GRAVY</a:t>
            </a:r>
          </a:p>
        </p:txBody>
      </p:sp>
      <p:sp>
        <p:nvSpPr>
          <p:cNvPr id="88" name="Freeform 88"/>
          <p:cNvSpPr/>
          <p:nvPr/>
        </p:nvSpPr>
        <p:spPr>
          <a:xfrm>
            <a:off x="2210157" y="6099409"/>
            <a:ext cx="534468" cy="798797"/>
          </a:xfrm>
          <a:custGeom>
            <a:avLst/>
            <a:gdLst/>
            <a:ahLst/>
            <a:cxnLst/>
            <a:rect l="l" t="t" r="r" b="b"/>
            <a:pathLst>
              <a:path w="534468" h="798797">
                <a:moveTo>
                  <a:pt x="0" y="0"/>
                </a:moveTo>
                <a:lnTo>
                  <a:pt x="534468" y="0"/>
                </a:lnTo>
                <a:lnTo>
                  <a:pt x="534468" y="798797"/>
                </a:lnTo>
                <a:lnTo>
                  <a:pt x="0" y="798797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111" name="TextBox 111"/>
          <p:cNvSpPr txBox="1"/>
          <p:nvPr/>
        </p:nvSpPr>
        <p:spPr>
          <a:xfrm>
            <a:off x="7298148" y="3804095"/>
            <a:ext cx="1318630" cy="18517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603"/>
              </a:lnSpc>
            </a:pPr>
            <a:r>
              <a:rPr lang="en-US" sz="1145" dirty="0">
                <a:solidFill>
                  <a:srgbClr val="000000"/>
                </a:solidFill>
                <a:latin typeface="Lato"/>
                <a:ea typeface="Lato"/>
                <a:cs typeface="Lato"/>
                <a:sym typeface="Lato"/>
              </a:rPr>
              <a:t>SALAD</a:t>
            </a:r>
          </a:p>
        </p:txBody>
      </p:sp>
      <p:sp>
        <p:nvSpPr>
          <p:cNvPr id="90" name="TextBox 90"/>
          <p:cNvSpPr txBox="1"/>
          <p:nvPr/>
        </p:nvSpPr>
        <p:spPr>
          <a:xfrm>
            <a:off x="314073" y="6127307"/>
            <a:ext cx="1990994" cy="96205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/>
            <a:r>
              <a:rPr lang="en-US" sz="2814" dirty="0">
                <a:solidFill>
                  <a:srgbClr val="000000"/>
                </a:solidFill>
                <a:latin typeface="Intro Rust"/>
                <a:ea typeface="Intro Rust"/>
                <a:cs typeface="Intro Rust"/>
                <a:sym typeface="Intro Rust"/>
              </a:rPr>
              <a:t>Week 1</a:t>
            </a:r>
          </a:p>
          <a:p>
            <a:pPr algn="l"/>
            <a:r>
              <a:rPr lang="en-US" sz="1146" dirty="0">
                <a:solidFill>
                  <a:srgbClr val="000000"/>
                </a:solidFill>
                <a:latin typeface="Lato"/>
                <a:ea typeface="Lato"/>
                <a:cs typeface="Lato"/>
                <a:sym typeface="Lato"/>
              </a:rPr>
              <a:t>31/08, 21/09, 12/10, 02/11, 23/11, 14/12, 04/01, 25/01, 15/02</a:t>
            </a:r>
          </a:p>
        </p:txBody>
      </p:sp>
      <p:sp>
        <p:nvSpPr>
          <p:cNvPr id="125" name="TextBox 125"/>
          <p:cNvSpPr txBox="1"/>
          <p:nvPr/>
        </p:nvSpPr>
        <p:spPr>
          <a:xfrm>
            <a:off x="7295377" y="2383276"/>
            <a:ext cx="1318630" cy="30777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179"/>
              </a:lnSpc>
            </a:pPr>
            <a:r>
              <a:rPr lang="en-US" sz="1145" dirty="0">
                <a:solidFill>
                  <a:srgbClr val="000000"/>
                </a:solidFill>
                <a:latin typeface="Lato"/>
                <a:ea typeface="Lato"/>
                <a:cs typeface="Lato"/>
                <a:sym typeface="Lato"/>
              </a:rPr>
              <a:t>MARGHERITA PIZZA</a:t>
            </a:r>
          </a:p>
        </p:txBody>
      </p:sp>
      <p:sp>
        <p:nvSpPr>
          <p:cNvPr id="112" name="TextBox 112"/>
          <p:cNvSpPr txBox="1"/>
          <p:nvPr/>
        </p:nvSpPr>
        <p:spPr>
          <a:xfrm>
            <a:off x="7292606" y="4424671"/>
            <a:ext cx="1318630" cy="30777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213"/>
              </a:lnSpc>
            </a:pPr>
            <a:r>
              <a:rPr lang="en-US" sz="1145" dirty="0">
                <a:solidFill>
                  <a:srgbClr val="000000"/>
                </a:solidFill>
                <a:latin typeface="Lato"/>
                <a:ea typeface="Lato"/>
                <a:cs typeface="Lato"/>
                <a:sym typeface="Lato"/>
              </a:rPr>
              <a:t>DESSERT OF THE DAY</a:t>
            </a:r>
          </a:p>
        </p:txBody>
      </p:sp>
      <p:sp>
        <p:nvSpPr>
          <p:cNvPr id="126" name="TextBox 126"/>
          <p:cNvSpPr txBox="1"/>
          <p:nvPr/>
        </p:nvSpPr>
        <p:spPr>
          <a:xfrm>
            <a:off x="7292606" y="3135254"/>
            <a:ext cx="1318630" cy="30777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179"/>
              </a:lnSpc>
            </a:pPr>
            <a:r>
              <a:rPr lang="en-US" sz="1145" dirty="0">
                <a:solidFill>
                  <a:srgbClr val="000000"/>
                </a:solidFill>
                <a:latin typeface="Lato"/>
                <a:ea typeface="Lato"/>
                <a:cs typeface="Lato"/>
                <a:sym typeface="Lato"/>
              </a:rPr>
              <a:t>VEGGIE SUPREME PIZZA</a:t>
            </a:r>
          </a:p>
        </p:txBody>
      </p:sp>
      <p:sp>
        <p:nvSpPr>
          <p:cNvPr id="113" name="TextBox 113"/>
          <p:cNvSpPr txBox="1"/>
          <p:nvPr/>
        </p:nvSpPr>
        <p:spPr>
          <a:xfrm>
            <a:off x="8929921" y="2359718"/>
            <a:ext cx="1318630" cy="32450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293"/>
              </a:lnSpc>
            </a:pPr>
            <a:r>
              <a:rPr lang="en-US" sz="1145">
                <a:solidFill>
                  <a:srgbClr val="000000"/>
                </a:solidFill>
                <a:latin typeface="Lato"/>
                <a:ea typeface="Lato"/>
                <a:cs typeface="Lato"/>
                <a:sym typeface="Lato"/>
              </a:rPr>
              <a:t>FISH FINGERS </a:t>
            </a:r>
          </a:p>
          <a:p>
            <a:pPr algn="ctr">
              <a:lnSpc>
                <a:spcPts val="1293"/>
              </a:lnSpc>
            </a:pPr>
            <a:r>
              <a:rPr lang="en-US" sz="1145">
                <a:solidFill>
                  <a:srgbClr val="000000"/>
                </a:solidFill>
                <a:latin typeface="Lato"/>
                <a:ea typeface="Lato"/>
                <a:cs typeface="Lato"/>
                <a:sym typeface="Lato"/>
              </a:rPr>
              <a:t>AND CHIPS</a:t>
            </a:r>
          </a:p>
        </p:txBody>
      </p:sp>
      <p:sp>
        <p:nvSpPr>
          <p:cNvPr id="127" name="TextBox 127"/>
          <p:cNvSpPr txBox="1"/>
          <p:nvPr/>
        </p:nvSpPr>
        <p:spPr>
          <a:xfrm>
            <a:off x="8925776" y="3135254"/>
            <a:ext cx="1318630" cy="29142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179"/>
              </a:lnSpc>
            </a:pPr>
            <a:r>
              <a:rPr lang="en-US" sz="1145">
                <a:solidFill>
                  <a:srgbClr val="000000"/>
                </a:solidFill>
                <a:latin typeface="Lato"/>
                <a:ea typeface="Lato"/>
                <a:cs typeface="Lato"/>
                <a:sym typeface="Lato"/>
              </a:rPr>
              <a:t>VEGGIE NUGGETS AND CHIPS</a:t>
            </a:r>
          </a:p>
        </p:txBody>
      </p:sp>
      <p:sp>
        <p:nvSpPr>
          <p:cNvPr id="114" name="TextBox 114"/>
          <p:cNvSpPr txBox="1"/>
          <p:nvPr/>
        </p:nvSpPr>
        <p:spPr>
          <a:xfrm>
            <a:off x="8935463" y="3804095"/>
            <a:ext cx="1318630" cy="19779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603"/>
              </a:lnSpc>
            </a:pPr>
            <a:r>
              <a:rPr lang="en-US" sz="1145">
                <a:solidFill>
                  <a:srgbClr val="000000"/>
                </a:solidFill>
                <a:latin typeface="Lato"/>
                <a:ea typeface="Lato"/>
                <a:cs typeface="Lato"/>
                <a:sym typeface="Lato"/>
              </a:rPr>
              <a:t>PEA OR BEANS</a:t>
            </a:r>
          </a:p>
        </p:txBody>
      </p:sp>
      <p:sp>
        <p:nvSpPr>
          <p:cNvPr id="101" name="TextBox 101"/>
          <p:cNvSpPr txBox="1"/>
          <p:nvPr/>
        </p:nvSpPr>
        <p:spPr>
          <a:xfrm>
            <a:off x="2216030" y="2387392"/>
            <a:ext cx="1318630" cy="30777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179"/>
              </a:lnSpc>
            </a:pPr>
            <a:r>
              <a:rPr lang="en-US" sz="1145" dirty="0">
                <a:solidFill>
                  <a:srgbClr val="000000"/>
                </a:solidFill>
                <a:latin typeface="Lato"/>
                <a:ea typeface="Lato"/>
                <a:cs typeface="Lato"/>
                <a:sym typeface="Lato"/>
              </a:rPr>
              <a:t>PASTA BOLOGNAISE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7003377-1513-5EB0-400B-1997E5410E9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693402" cy="7556500"/>
          </a:xfrm>
          <a:prstGeom prst="rect">
            <a:avLst/>
          </a:prstGeom>
        </p:spPr>
      </p:pic>
      <p:grpSp>
        <p:nvGrpSpPr>
          <p:cNvPr id="12" name="Group 12"/>
          <p:cNvGrpSpPr/>
          <p:nvPr/>
        </p:nvGrpSpPr>
        <p:grpSpPr>
          <a:xfrm rot="5400000">
            <a:off x="4993551" y="4158256"/>
            <a:ext cx="1563676" cy="3818232"/>
            <a:chOff x="0" y="0"/>
            <a:chExt cx="560386" cy="1368368"/>
          </a:xfrm>
        </p:grpSpPr>
        <p:sp>
          <p:nvSpPr>
            <p:cNvPr id="13" name="Freeform 13"/>
            <p:cNvSpPr/>
            <p:nvPr/>
          </p:nvSpPr>
          <p:spPr>
            <a:xfrm>
              <a:off x="0" y="0"/>
              <a:ext cx="560386" cy="1368368"/>
            </a:xfrm>
            <a:custGeom>
              <a:avLst/>
              <a:gdLst/>
              <a:ahLst/>
              <a:cxnLst/>
              <a:rect l="l" t="t" r="r" b="b"/>
              <a:pathLst>
                <a:path w="560386" h="1368368">
                  <a:moveTo>
                    <a:pt x="79218" y="0"/>
                  </a:moveTo>
                  <a:lnTo>
                    <a:pt x="481168" y="0"/>
                  </a:lnTo>
                  <a:cubicBezTo>
                    <a:pt x="524919" y="0"/>
                    <a:pt x="560386" y="35467"/>
                    <a:pt x="560386" y="79218"/>
                  </a:cubicBezTo>
                  <a:lnTo>
                    <a:pt x="560386" y="1289150"/>
                  </a:lnTo>
                  <a:cubicBezTo>
                    <a:pt x="560386" y="1310160"/>
                    <a:pt x="552040" y="1330309"/>
                    <a:pt x="537184" y="1345166"/>
                  </a:cubicBezTo>
                  <a:cubicBezTo>
                    <a:pt x="522328" y="1360022"/>
                    <a:pt x="502178" y="1368368"/>
                    <a:pt x="481168" y="1368368"/>
                  </a:cubicBezTo>
                  <a:lnTo>
                    <a:pt x="79218" y="1368368"/>
                  </a:lnTo>
                  <a:cubicBezTo>
                    <a:pt x="35467" y="1368368"/>
                    <a:pt x="0" y="1332901"/>
                    <a:pt x="0" y="1289150"/>
                  </a:cubicBezTo>
                  <a:lnTo>
                    <a:pt x="0" y="79218"/>
                  </a:lnTo>
                  <a:cubicBezTo>
                    <a:pt x="0" y="35467"/>
                    <a:pt x="35467" y="0"/>
                    <a:pt x="79218" y="0"/>
                  </a:cubicBezTo>
                  <a:close/>
                </a:path>
              </a:pathLst>
            </a:custGeom>
            <a:ln w="28575" cap="sq">
              <a:solidFill>
                <a:srgbClr val="000000"/>
              </a:solidFill>
              <a:prstDash val="solid"/>
              <a:miter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4" name="TextBox 14"/>
            <p:cNvSpPr txBox="1"/>
            <p:nvPr/>
          </p:nvSpPr>
          <p:spPr>
            <a:xfrm>
              <a:off x="0" y="-38100"/>
              <a:ext cx="560386" cy="140646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</a:pPr>
              <a:endParaRPr/>
            </a:p>
          </p:txBody>
        </p:sp>
      </p:grpSp>
      <p:sp>
        <p:nvSpPr>
          <p:cNvPr id="88" name="Freeform 88"/>
          <p:cNvSpPr/>
          <p:nvPr/>
        </p:nvSpPr>
        <p:spPr>
          <a:xfrm>
            <a:off x="2210157" y="6099409"/>
            <a:ext cx="534468" cy="798797"/>
          </a:xfrm>
          <a:custGeom>
            <a:avLst/>
            <a:gdLst/>
            <a:ahLst/>
            <a:cxnLst/>
            <a:rect l="l" t="t" r="r" b="b"/>
            <a:pathLst>
              <a:path w="534468" h="798797">
                <a:moveTo>
                  <a:pt x="0" y="0"/>
                </a:moveTo>
                <a:lnTo>
                  <a:pt x="534468" y="0"/>
                </a:lnTo>
                <a:lnTo>
                  <a:pt x="534468" y="798797"/>
                </a:lnTo>
                <a:lnTo>
                  <a:pt x="0" y="798797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90" name="TextBox 90"/>
          <p:cNvSpPr txBox="1"/>
          <p:nvPr/>
        </p:nvSpPr>
        <p:spPr>
          <a:xfrm>
            <a:off x="199736" y="6047959"/>
            <a:ext cx="1990994" cy="8905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940"/>
              </a:lnSpc>
            </a:pPr>
            <a:r>
              <a:rPr lang="en-US" sz="2814" dirty="0">
                <a:solidFill>
                  <a:srgbClr val="000000"/>
                </a:solidFill>
                <a:latin typeface="Intro Rust"/>
                <a:ea typeface="Intro Rust"/>
                <a:cs typeface="Intro Rust"/>
                <a:sym typeface="Intro Rust"/>
              </a:rPr>
              <a:t>Week 2</a:t>
            </a:r>
          </a:p>
          <a:p>
            <a:pPr algn="l">
              <a:lnSpc>
                <a:spcPts val="1604"/>
              </a:lnSpc>
            </a:pPr>
            <a:r>
              <a:rPr lang="en-US" sz="1146" dirty="0">
                <a:solidFill>
                  <a:srgbClr val="000000"/>
                </a:solidFill>
                <a:latin typeface="Lato"/>
                <a:ea typeface="Lato"/>
                <a:cs typeface="Lato"/>
                <a:sym typeface="Lato"/>
              </a:rPr>
              <a:t>07/09, 28/09, 19/10, 09/11,</a:t>
            </a:r>
          </a:p>
          <a:p>
            <a:pPr algn="l">
              <a:lnSpc>
                <a:spcPts val="1604"/>
              </a:lnSpc>
            </a:pPr>
            <a:r>
              <a:rPr lang="en-US" sz="1146" dirty="0">
                <a:solidFill>
                  <a:srgbClr val="000000"/>
                </a:solidFill>
                <a:latin typeface="Lato"/>
                <a:ea typeface="Lato"/>
                <a:cs typeface="Lato"/>
                <a:sym typeface="Lato"/>
              </a:rPr>
              <a:t>30/11, 21/12, 11/01, 01/02</a:t>
            </a:r>
          </a:p>
        </p:txBody>
      </p:sp>
      <p:sp>
        <p:nvSpPr>
          <p:cNvPr id="101" name="TextBox 101"/>
          <p:cNvSpPr txBox="1"/>
          <p:nvPr/>
        </p:nvSpPr>
        <p:spPr>
          <a:xfrm>
            <a:off x="2242446" y="2431155"/>
            <a:ext cx="1307214" cy="30777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1179"/>
              </a:lnSpc>
            </a:pPr>
            <a:r>
              <a:rPr lang="en-US" sz="1100" dirty="0">
                <a:solidFill>
                  <a:srgbClr val="000000"/>
                </a:solidFill>
                <a:latin typeface="Lato"/>
                <a:ea typeface="Lato"/>
                <a:cs typeface="Lato"/>
                <a:sym typeface="Lato"/>
              </a:rPr>
              <a:t>SAUSAGE PASTA</a:t>
            </a:r>
          </a:p>
          <a:p>
            <a:pPr algn="ctr">
              <a:lnSpc>
                <a:spcPts val="1179"/>
              </a:lnSpc>
            </a:pPr>
            <a:endParaRPr lang="en-US" sz="1145" dirty="0">
              <a:solidFill>
                <a:srgbClr val="000000"/>
              </a:solidFill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102" name="TextBox 102"/>
          <p:cNvSpPr txBox="1"/>
          <p:nvPr/>
        </p:nvSpPr>
        <p:spPr>
          <a:xfrm>
            <a:off x="2221573" y="3139723"/>
            <a:ext cx="1318630" cy="15388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179"/>
              </a:lnSpc>
            </a:pPr>
            <a:r>
              <a:rPr lang="en-US" sz="1145" dirty="0">
                <a:solidFill>
                  <a:srgbClr val="000000"/>
                </a:solidFill>
                <a:latin typeface="Lato"/>
                <a:ea typeface="Lato"/>
                <a:cs typeface="Lato"/>
                <a:sym typeface="Lato"/>
              </a:rPr>
              <a:t>PESTO PASTA</a:t>
            </a:r>
          </a:p>
        </p:txBody>
      </p:sp>
      <p:sp>
        <p:nvSpPr>
          <p:cNvPr id="103" name="TextBox 103"/>
          <p:cNvSpPr txBox="1"/>
          <p:nvPr/>
        </p:nvSpPr>
        <p:spPr>
          <a:xfrm>
            <a:off x="2231030" y="3773822"/>
            <a:ext cx="1318630" cy="16671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305"/>
              </a:lnSpc>
            </a:pPr>
            <a:r>
              <a:rPr lang="en-US" sz="1145" dirty="0">
                <a:solidFill>
                  <a:srgbClr val="000000"/>
                </a:solidFill>
                <a:latin typeface="Lato"/>
                <a:ea typeface="Lato"/>
                <a:cs typeface="Lato"/>
                <a:sym typeface="Lato"/>
              </a:rPr>
              <a:t>BROCCOLI</a:t>
            </a:r>
          </a:p>
        </p:txBody>
      </p:sp>
      <p:sp>
        <p:nvSpPr>
          <p:cNvPr id="104" name="TextBox 104"/>
          <p:cNvSpPr txBox="1"/>
          <p:nvPr/>
        </p:nvSpPr>
        <p:spPr>
          <a:xfrm>
            <a:off x="2210157" y="4414093"/>
            <a:ext cx="1318630" cy="30777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213"/>
              </a:lnSpc>
            </a:pPr>
            <a:r>
              <a:rPr lang="en-US" sz="1145" dirty="0">
                <a:solidFill>
                  <a:srgbClr val="000000"/>
                </a:solidFill>
                <a:latin typeface="Lato"/>
                <a:ea typeface="Lato"/>
                <a:cs typeface="Lato"/>
                <a:sym typeface="Lato"/>
              </a:rPr>
              <a:t>DESSERT OF THE DAY</a:t>
            </a:r>
          </a:p>
        </p:txBody>
      </p:sp>
      <p:sp>
        <p:nvSpPr>
          <p:cNvPr id="105" name="TextBox 105"/>
          <p:cNvSpPr txBox="1"/>
          <p:nvPr/>
        </p:nvSpPr>
        <p:spPr>
          <a:xfrm>
            <a:off x="4186349" y="5717830"/>
            <a:ext cx="3369583" cy="70057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400"/>
              </a:lnSpc>
            </a:pPr>
            <a:r>
              <a:rPr lang="en-US" sz="1000" dirty="0">
                <a:solidFill>
                  <a:srgbClr val="000000"/>
                </a:solidFill>
                <a:latin typeface="Lato"/>
                <a:ea typeface="Lato"/>
                <a:cs typeface="Lato"/>
                <a:sym typeface="Lato"/>
              </a:rPr>
              <a:t>JACKET POTATOES: CHEESE/BEANS/TUNA</a:t>
            </a:r>
          </a:p>
          <a:p>
            <a:pPr algn="l">
              <a:lnSpc>
                <a:spcPts val="1400"/>
              </a:lnSpc>
            </a:pPr>
            <a:endParaRPr lang="en-US" sz="1000" dirty="0">
              <a:solidFill>
                <a:srgbClr val="000000"/>
              </a:solidFill>
              <a:latin typeface="Lato"/>
              <a:ea typeface="Lato"/>
              <a:cs typeface="Lato"/>
              <a:sym typeface="Lato"/>
            </a:endParaRPr>
          </a:p>
          <a:p>
            <a:pPr algn="l">
              <a:lnSpc>
                <a:spcPts val="1400"/>
              </a:lnSpc>
            </a:pPr>
            <a:r>
              <a:rPr lang="en-US" sz="1000" dirty="0">
                <a:solidFill>
                  <a:srgbClr val="000000"/>
                </a:solidFill>
                <a:latin typeface="Lato"/>
                <a:ea typeface="Lato"/>
                <a:cs typeface="Lato"/>
                <a:sym typeface="Lato"/>
              </a:rPr>
              <a:t>SALAD BAR: LETTUCE, CARROT, CUCUMBER, TOMATO</a:t>
            </a:r>
          </a:p>
          <a:p>
            <a:pPr algn="l">
              <a:lnSpc>
                <a:spcPts val="1400"/>
              </a:lnSpc>
            </a:pPr>
            <a:r>
              <a:rPr lang="en-US" sz="1000" dirty="0">
                <a:solidFill>
                  <a:srgbClr val="000000"/>
                </a:solidFill>
                <a:latin typeface="Lato"/>
                <a:ea typeface="Lato"/>
                <a:cs typeface="Lato"/>
                <a:sym typeface="Lato"/>
              </a:rPr>
              <a:t>FRESH FRUIT:</a:t>
            </a:r>
          </a:p>
        </p:txBody>
      </p:sp>
      <p:sp>
        <p:nvSpPr>
          <p:cNvPr id="106" name="TextBox 106"/>
          <p:cNvSpPr txBox="1"/>
          <p:nvPr/>
        </p:nvSpPr>
        <p:spPr>
          <a:xfrm>
            <a:off x="3923968" y="3827644"/>
            <a:ext cx="1318630" cy="12824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030"/>
              </a:lnSpc>
            </a:pPr>
            <a:r>
              <a:rPr lang="en-US" sz="1150" dirty="0">
                <a:solidFill>
                  <a:srgbClr val="000000"/>
                </a:solidFill>
                <a:latin typeface="Lato"/>
                <a:ea typeface="Lato"/>
                <a:cs typeface="Lato"/>
                <a:sym typeface="Lato"/>
              </a:rPr>
              <a:t>SWEETCORN</a:t>
            </a:r>
          </a:p>
        </p:txBody>
      </p:sp>
      <p:sp>
        <p:nvSpPr>
          <p:cNvPr id="107" name="TextBox 107"/>
          <p:cNvSpPr txBox="1"/>
          <p:nvPr/>
        </p:nvSpPr>
        <p:spPr>
          <a:xfrm>
            <a:off x="3938432" y="4426570"/>
            <a:ext cx="1318630" cy="30777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213"/>
              </a:lnSpc>
            </a:pPr>
            <a:r>
              <a:rPr lang="en-US" sz="1145" dirty="0">
                <a:solidFill>
                  <a:srgbClr val="000000"/>
                </a:solidFill>
                <a:latin typeface="Lato"/>
                <a:ea typeface="Lato"/>
                <a:cs typeface="Lato"/>
                <a:sym typeface="Lato"/>
              </a:rPr>
              <a:t>DESSERT OF THE DAY</a:t>
            </a:r>
          </a:p>
        </p:txBody>
      </p:sp>
      <p:sp>
        <p:nvSpPr>
          <p:cNvPr id="108" name="TextBox 108"/>
          <p:cNvSpPr txBox="1"/>
          <p:nvPr/>
        </p:nvSpPr>
        <p:spPr>
          <a:xfrm>
            <a:off x="5655291" y="3072601"/>
            <a:ext cx="1318630" cy="38363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603"/>
              </a:lnSpc>
            </a:pPr>
            <a:r>
              <a:rPr lang="en-US" sz="1000" dirty="0">
                <a:solidFill>
                  <a:srgbClr val="000000"/>
                </a:solidFill>
                <a:latin typeface="Lato"/>
                <a:ea typeface="Lato"/>
                <a:cs typeface="Lato"/>
                <a:sym typeface="Lato"/>
              </a:rPr>
              <a:t>CHEESE AND ONION PASTRY POCKET</a:t>
            </a:r>
          </a:p>
        </p:txBody>
      </p:sp>
      <p:sp>
        <p:nvSpPr>
          <p:cNvPr id="109" name="TextBox 109"/>
          <p:cNvSpPr txBox="1"/>
          <p:nvPr/>
        </p:nvSpPr>
        <p:spPr>
          <a:xfrm>
            <a:off x="5660833" y="3775253"/>
            <a:ext cx="1318630" cy="31127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248"/>
              </a:lnSpc>
            </a:pPr>
            <a:r>
              <a:rPr lang="en-US" sz="1145">
                <a:solidFill>
                  <a:srgbClr val="000000"/>
                </a:solidFill>
                <a:latin typeface="Lato"/>
                <a:ea typeface="Lato"/>
                <a:cs typeface="Lato"/>
                <a:sym typeface="Lato"/>
              </a:rPr>
              <a:t>ROASTIES, CARROTS, PEAS</a:t>
            </a:r>
          </a:p>
        </p:txBody>
      </p:sp>
      <p:sp>
        <p:nvSpPr>
          <p:cNvPr id="110" name="TextBox 110"/>
          <p:cNvSpPr txBox="1"/>
          <p:nvPr/>
        </p:nvSpPr>
        <p:spPr>
          <a:xfrm>
            <a:off x="5655291" y="4424671"/>
            <a:ext cx="1318630" cy="30777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213"/>
              </a:lnSpc>
            </a:pPr>
            <a:r>
              <a:rPr lang="en-US" sz="1145" dirty="0">
                <a:solidFill>
                  <a:srgbClr val="000000"/>
                </a:solidFill>
                <a:latin typeface="Lato"/>
                <a:ea typeface="Lato"/>
                <a:cs typeface="Lato"/>
                <a:sym typeface="Lato"/>
              </a:rPr>
              <a:t>DESSERT OF THE DAY</a:t>
            </a:r>
          </a:p>
        </p:txBody>
      </p:sp>
      <p:sp>
        <p:nvSpPr>
          <p:cNvPr id="111" name="TextBox 111"/>
          <p:cNvSpPr txBox="1"/>
          <p:nvPr/>
        </p:nvSpPr>
        <p:spPr>
          <a:xfrm>
            <a:off x="7313484" y="3772767"/>
            <a:ext cx="1303294" cy="33342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1305"/>
              </a:lnSpc>
            </a:pPr>
            <a:r>
              <a:rPr lang="en-US" sz="1145" dirty="0">
                <a:solidFill>
                  <a:srgbClr val="000000"/>
                </a:solidFill>
                <a:latin typeface="Lato"/>
                <a:ea typeface="Lato"/>
                <a:cs typeface="Lato"/>
                <a:sym typeface="Lato"/>
              </a:rPr>
              <a:t>HOMEMADE WEDGES, SALAD</a:t>
            </a:r>
          </a:p>
        </p:txBody>
      </p:sp>
      <p:sp>
        <p:nvSpPr>
          <p:cNvPr id="112" name="TextBox 112"/>
          <p:cNvSpPr txBox="1"/>
          <p:nvPr/>
        </p:nvSpPr>
        <p:spPr>
          <a:xfrm>
            <a:off x="7292606" y="4424671"/>
            <a:ext cx="1318630" cy="30777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213"/>
              </a:lnSpc>
            </a:pPr>
            <a:r>
              <a:rPr lang="en-US" sz="1145" dirty="0">
                <a:solidFill>
                  <a:srgbClr val="000000"/>
                </a:solidFill>
                <a:latin typeface="Lato"/>
                <a:ea typeface="Lato"/>
                <a:cs typeface="Lato"/>
                <a:sym typeface="Lato"/>
              </a:rPr>
              <a:t>DESSERT OF THE DAY</a:t>
            </a:r>
          </a:p>
        </p:txBody>
      </p:sp>
      <p:sp>
        <p:nvSpPr>
          <p:cNvPr id="113" name="TextBox 113"/>
          <p:cNvSpPr txBox="1"/>
          <p:nvPr/>
        </p:nvSpPr>
        <p:spPr>
          <a:xfrm>
            <a:off x="8929921" y="2354566"/>
            <a:ext cx="1318630" cy="28212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067"/>
              </a:lnSpc>
            </a:pPr>
            <a:r>
              <a:rPr lang="en-US" sz="1100" dirty="0">
                <a:solidFill>
                  <a:srgbClr val="000000"/>
                </a:solidFill>
                <a:latin typeface="Lato"/>
                <a:ea typeface="Lato"/>
                <a:cs typeface="Lato"/>
                <a:sym typeface="Lato"/>
              </a:rPr>
              <a:t>FISH FINGERS AND CHIPS</a:t>
            </a:r>
          </a:p>
        </p:txBody>
      </p:sp>
      <p:sp>
        <p:nvSpPr>
          <p:cNvPr id="114" name="TextBox 114"/>
          <p:cNvSpPr txBox="1"/>
          <p:nvPr/>
        </p:nvSpPr>
        <p:spPr>
          <a:xfrm>
            <a:off x="8935463" y="3804095"/>
            <a:ext cx="1318630" cy="19779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603"/>
              </a:lnSpc>
            </a:pPr>
            <a:r>
              <a:rPr lang="en-US" sz="1145">
                <a:solidFill>
                  <a:srgbClr val="000000"/>
                </a:solidFill>
                <a:latin typeface="Lato"/>
                <a:ea typeface="Lato"/>
                <a:cs typeface="Lato"/>
                <a:sym typeface="Lato"/>
              </a:rPr>
              <a:t>PEA OR BEANS</a:t>
            </a:r>
          </a:p>
        </p:txBody>
      </p:sp>
      <p:sp>
        <p:nvSpPr>
          <p:cNvPr id="115" name="TextBox 115"/>
          <p:cNvSpPr txBox="1"/>
          <p:nvPr/>
        </p:nvSpPr>
        <p:spPr>
          <a:xfrm>
            <a:off x="8929921" y="4424671"/>
            <a:ext cx="1318630" cy="30777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213"/>
              </a:lnSpc>
            </a:pPr>
            <a:r>
              <a:rPr lang="en-US" sz="1145" dirty="0">
                <a:solidFill>
                  <a:srgbClr val="000000"/>
                </a:solidFill>
                <a:latin typeface="Lato"/>
                <a:ea typeface="Lato"/>
                <a:cs typeface="Lato"/>
                <a:sym typeface="Lato"/>
              </a:rPr>
              <a:t>DESSERT OF THE DAY</a:t>
            </a:r>
          </a:p>
        </p:txBody>
      </p:sp>
      <p:sp>
        <p:nvSpPr>
          <p:cNvPr id="117" name="TextBox 117"/>
          <p:cNvSpPr txBox="1"/>
          <p:nvPr/>
        </p:nvSpPr>
        <p:spPr>
          <a:xfrm>
            <a:off x="2880888" y="6242355"/>
            <a:ext cx="844885" cy="65585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323"/>
              </a:lnSpc>
            </a:pPr>
            <a:r>
              <a:rPr lang="en-US" sz="1102">
                <a:solidFill>
                  <a:srgbClr val="000000"/>
                </a:solidFill>
                <a:latin typeface="Intro Rust"/>
                <a:ea typeface="Intro Rust"/>
                <a:cs typeface="Intro Rust"/>
                <a:sym typeface="Intro Rust"/>
              </a:rPr>
              <a:t>our meat is red tractor approved!</a:t>
            </a:r>
          </a:p>
        </p:txBody>
      </p:sp>
      <p:sp>
        <p:nvSpPr>
          <p:cNvPr id="122" name="TextBox 122"/>
          <p:cNvSpPr txBox="1"/>
          <p:nvPr/>
        </p:nvSpPr>
        <p:spPr>
          <a:xfrm>
            <a:off x="3920693" y="2372399"/>
            <a:ext cx="1318630" cy="29142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179"/>
              </a:lnSpc>
            </a:pPr>
            <a:r>
              <a:rPr lang="en-US" sz="1145">
                <a:solidFill>
                  <a:srgbClr val="000000"/>
                </a:solidFill>
                <a:latin typeface="Lato"/>
                <a:ea typeface="Lato"/>
                <a:cs typeface="Lato"/>
                <a:sym typeface="Lato"/>
              </a:rPr>
              <a:t>BBQ CHICKEN WRAP</a:t>
            </a:r>
          </a:p>
        </p:txBody>
      </p:sp>
      <p:sp>
        <p:nvSpPr>
          <p:cNvPr id="123" name="TextBox 123"/>
          <p:cNvSpPr txBox="1"/>
          <p:nvPr/>
        </p:nvSpPr>
        <p:spPr>
          <a:xfrm>
            <a:off x="3938432" y="3102473"/>
            <a:ext cx="1318630" cy="31708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202"/>
              </a:lnSpc>
            </a:pPr>
            <a:r>
              <a:rPr lang="en-US" sz="1145">
                <a:solidFill>
                  <a:srgbClr val="000000"/>
                </a:solidFill>
                <a:latin typeface="Lato"/>
                <a:ea typeface="Lato"/>
                <a:cs typeface="Lato"/>
                <a:sym typeface="Lato"/>
              </a:rPr>
              <a:t>BBQ CHEESE WRAP</a:t>
            </a:r>
          </a:p>
        </p:txBody>
      </p:sp>
      <p:sp>
        <p:nvSpPr>
          <p:cNvPr id="124" name="TextBox 124"/>
          <p:cNvSpPr txBox="1"/>
          <p:nvPr/>
        </p:nvSpPr>
        <p:spPr>
          <a:xfrm>
            <a:off x="5655291" y="2372399"/>
            <a:ext cx="1318630" cy="30777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179"/>
              </a:lnSpc>
            </a:pPr>
            <a:r>
              <a:rPr lang="en-US" sz="1145" dirty="0">
                <a:solidFill>
                  <a:srgbClr val="000000"/>
                </a:solidFill>
                <a:latin typeface="Lato"/>
                <a:ea typeface="Lato"/>
                <a:cs typeface="Lato"/>
                <a:sym typeface="Lato"/>
              </a:rPr>
              <a:t>ROAST CHICKEN AND GRAVY</a:t>
            </a:r>
          </a:p>
        </p:txBody>
      </p:sp>
      <p:sp>
        <p:nvSpPr>
          <p:cNvPr id="125" name="TextBox 125"/>
          <p:cNvSpPr txBox="1"/>
          <p:nvPr/>
        </p:nvSpPr>
        <p:spPr>
          <a:xfrm>
            <a:off x="7272862" y="2478905"/>
            <a:ext cx="1318630" cy="13439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73"/>
              </a:lnSpc>
            </a:pPr>
            <a:r>
              <a:rPr lang="en-US" sz="1400" dirty="0">
                <a:solidFill>
                  <a:srgbClr val="000000"/>
                </a:solidFill>
                <a:latin typeface="Lato"/>
                <a:ea typeface="Lato"/>
                <a:cs typeface="Lato"/>
                <a:sym typeface="Lato"/>
              </a:rPr>
              <a:t>HOT DOG</a:t>
            </a:r>
          </a:p>
        </p:txBody>
      </p:sp>
      <p:sp>
        <p:nvSpPr>
          <p:cNvPr id="126" name="TextBox 126"/>
          <p:cNvSpPr txBox="1"/>
          <p:nvPr/>
        </p:nvSpPr>
        <p:spPr>
          <a:xfrm>
            <a:off x="7313484" y="3195525"/>
            <a:ext cx="1318630" cy="15388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179"/>
              </a:lnSpc>
            </a:pPr>
            <a:r>
              <a:rPr lang="en-US" sz="1145" dirty="0">
                <a:solidFill>
                  <a:srgbClr val="000000"/>
                </a:solidFill>
                <a:latin typeface="Lato"/>
                <a:ea typeface="Lato"/>
                <a:cs typeface="Lato"/>
                <a:sym typeface="Lato"/>
              </a:rPr>
              <a:t>VEGGIE HOT DOG</a:t>
            </a:r>
          </a:p>
        </p:txBody>
      </p:sp>
      <p:sp>
        <p:nvSpPr>
          <p:cNvPr id="127" name="TextBox 127"/>
          <p:cNvSpPr txBox="1"/>
          <p:nvPr/>
        </p:nvSpPr>
        <p:spPr>
          <a:xfrm>
            <a:off x="8929921" y="3115306"/>
            <a:ext cx="1318630" cy="29142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179"/>
              </a:lnSpc>
            </a:pPr>
            <a:r>
              <a:rPr lang="en-US" sz="1145">
                <a:solidFill>
                  <a:srgbClr val="000000"/>
                </a:solidFill>
                <a:latin typeface="Lato"/>
                <a:ea typeface="Lato"/>
                <a:cs typeface="Lato"/>
                <a:sym typeface="Lato"/>
              </a:rPr>
              <a:t>VEGGIE NUGGETS AND CHIPS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A8A0B09-8661-3256-256F-40BB6E0AE7F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0693400" cy="7556499"/>
          </a:xfrm>
          <a:prstGeom prst="rect">
            <a:avLst/>
          </a:prstGeom>
        </p:spPr>
      </p:pic>
      <p:grpSp>
        <p:nvGrpSpPr>
          <p:cNvPr id="12" name="Group 12"/>
          <p:cNvGrpSpPr/>
          <p:nvPr/>
        </p:nvGrpSpPr>
        <p:grpSpPr>
          <a:xfrm rot="5400000">
            <a:off x="4993551" y="4158256"/>
            <a:ext cx="1563676" cy="3818232"/>
            <a:chOff x="0" y="0"/>
            <a:chExt cx="560386" cy="1368368"/>
          </a:xfrm>
        </p:grpSpPr>
        <p:sp>
          <p:nvSpPr>
            <p:cNvPr id="13" name="Freeform 13"/>
            <p:cNvSpPr/>
            <p:nvPr/>
          </p:nvSpPr>
          <p:spPr>
            <a:xfrm>
              <a:off x="0" y="0"/>
              <a:ext cx="560386" cy="1368368"/>
            </a:xfrm>
            <a:custGeom>
              <a:avLst/>
              <a:gdLst/>
              <a:ahLst/>
              <a:cxnLst/>
              <a:rect l="l" t="t" r="r" b="b"/>
              <a:pathLst>
                <a:path w="560386" h="1368368">
                  <a:moveTo>
                    <a:pt x="79218" y="0"/>
                  </a:moveTo>
                  <a:lnTo>
                    <a:pt x="481168" y="0"/>
                  </a:lnTo>
                  <a:cubicBezTo>
                    <a:pt x="524919" y="0"/>
                    <a:pt x="560386" y="35467"/>
                    <a:pt x="560386" y="79218"/>
                  </a:cubicBezTo>
                  <a:lnTo>
                    <a:pt x="560386" y="1289150"/>
                  </a:lnTo>
                  <a:cubicBezTo>
                    <a:pt x="560386" y="1310160"/>
                    <a:pt x="552040" y="1330309"/>
                    <a:pt x="537184" y="1345166"/>
                  </a:cubicBezTo>
                  <a:cubicBezTo>
                    <a:pt x="522328" y="1360022"/>
                    <a:pt x="502178" y="1368368"/>
                    <a:pt x="481168" y="1368368"/>
                  </a:cubicBezTo>
                  <a:lnTo>
                    <a:pt x="79218" y="1368368"/>
                  </a:lnTo>
                  <a:cubicBezTo>
                    <a:pt x="35467" y="1368368"/>
                    <a:pt x="0" y="1332901"/>
                    <a:pt x="0" y="1289150"/>
                  </a:cubicBezTo>
                  <a:lnTo>
                    <a:pt x="0" y="79218"/>
                  </a:lnTo>
                  <a:cubicBezTo>
                    <a:pt x="0" y="35467"/>
                    <a:pt x="35467" y="0"/>
                    <a:pt x="79218" y="0"/>
                  </a:cubicBezTo>
                  <a:close/>
                </a:path>
              </a:pathLst>
            </a:custGeom>
            <a:ln w="28575" cap="sq">
              <a:solidFill>
                <a:srgbClr val="000000"/>
              </a:solidFill>
              <a:prstDash val="solid"/>
              <a:miter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4" name="TextBox 14"/>
            <p:cNvSpPr txBox="1"/>
            <p:nvPr/>
          </p:nvSpPr>
          <p:spPr>
            <a:xfrm>
              <a:off x="0" y="-38100"/>
              <a:ext cx="560386" cy="140646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</a:pPr>
              <a:endParaRPr/>
            </a:p>
          </p:txBody>
        </p:sp>
      </p:grpSp>
      <p:sp>
        <p:nvSpPr>
          <p:cNvPr id="33" name="TextBox 33"/>
          <p:cNvSpPr txBox="1"/>
          <p:nvPr/>
        </p:nvSpPr>
        <p:spPr>
          <a:xfrm rot="5400000">
            <a:off x="6156897" y="1170981"/>
            <a:ext cx="420163" cy="1563939"/>
          </a:xfrm>
          <a:prstGeom prst="rect">
            <a:avLst/>
          </a:prstGeom>
        </p:spPr>
        <p:txBody>
          <a:bodyPr lIns="50800" tIns="50800" rIns="50800" bIns="50800" rtlCol="0" anchor="ctr"/>
          <a:lstStyle/>
          <a:p>
            <a:pPr algn="ctr">
              <a:lnSpc>
                <a:spcPts val="1960"/>
              </a:lnSpc>
            </a:pPr>
            <a:endParaRPr/>
          </a:p>
        </p:txBody>
      </p:sp>
      <p:sp>
        <p:nvSpPr>
          <p:cNvPr id="88" name="Freeform 88"/>
          <p:cNvSpPr/>
          <p:nvPr/>
        </p:nvSpPr>
        <p:spPr>
          <a:xfrm>
            <a:off x="2210157" y="6099409"/>
            <a:ext cx="534468" cy="798797"/>
          </a:xfrm>
          <a:custGeom>
            <a:avLst/>
            <a:gdLst/>
            <a:ahLst/>
            <a:cxnLst/>
            <a:rect l="l" t="t" r="r" b="b"/>
            <a:pathLst>
              <a:path w="534468" h="798797">
                <a:moveTo>
                  <a:pt x="0" y="0"/>
                </a:moveTo>
                <a:lnTo>
                  <a:pt x="534468" y="0"/>
                </a:lnTo>
                <a:lnTo>
                  <a:pt x="534468" y="798797"/>
                </a:lnTo>
                <a:lnTo>
                  <a:pt x="0" y="798797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90" name="TextBox 90"/>
          <p:cNvSpPr txBox="1"/>
          <p:nvPr/>
        </p:nvSpPr>
        <p:spPr>
          <a:xfrm>
            <a:off x="219163" y="6037911"/>
            <a:ext cx="1990994" cy="8905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940"/>
              </a:lnSpc>
            </a:pPr>
            <a:r>
              <a:rPr lang="en-US" sz="2814" dirty="0">
                <a:solidFill>
                  <a:srgbClr val="000000"/>
                </a:solidFill>
                <a:latin typeface="Intro Rust"/>
                <a:ea typeface="Intro Rust"/>
                <a:cs typeface="Intro Rust"/>
                <a:sym typeface="Intro Rust"/>
              </a:rPr>
              <a:t>Week 3</a:t>
            </a:r>
          </a:p>
          <a:p>
            <a:pPr algn="l">
              <a:lnSpc>
                <a:spcPts val="1604"/>
              </a:lnSpc>
            </a:pPr>
            <a:r>
              <a:rPr lang="en-US" sz="1146" dirty="0">
                <a:solidFill>
                  <a:srgbClr val="000000"/>
                </a:solidFill>
                <a:latin typeface="Lato"/>
                <a:ea typeface="Lato"/>
                <a:cs typeface="Lato"/>
                <a:sym typeface="Lato"/>
              </a:rPr>
              <a:t>14/09, 05/10, 26/10, 16/11, 07/12, 28/12, 18/01, 08/02</a:t>
            </a:r>
          </a:p>
        </p:txBody>
      </p:sp>
      <p:sp>
        <p:nvSpPr>
          <p:cNvPr id="101" name="TextBox 101"/>
          <p:cNvSpPr txBox="1"/>
          <p:nvPr/>
        </p:nvSpPr>
        <p:spPr>
          <a:xfrm>
            <a:off x="2185508" y="2321917"/>
            <a:ext cx="1318630" cy="29386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179"/>
              </a:lnSpc>
            </a:pPr>
            <a:r>
              <a:rPr lang="en-US" sz="900" dirty="0">
                <a:solidFill>
                  <a:srgbClr val="000000"/>
                </a:solidFill>
                <a:latin typeface="Lato"/>
                <a:ea typeface="Lato"/>
                <a:cs typeface="Lato"/>
                <a:sym typeface="Lato"/>
              </a:rPr>
              <a:t>CHICKEN AND SWEETCORN PASTA</a:t>
            </a:r>
          </a:p>
        </p:txBody>
      </p:sp>
      <p:sp>
        <p:nvSpPr>
          <p:cNvPr id="102" name="TextBox 102"/>
          <p:cNvSpPr txBox="1"/>
          <p:nvPr/>
        </p:nvSpPr>
        <p:spPr>
          <a:xfrm>
            <a:off x="2210157" y="3130903"/>
            <a:ext cx="1318630" cy="15388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202"/>
              </a:lnSpc>
            </a:pPr>
            <a:r>
              <a:rPr lang="en-US" sz="1145" dirty="0">
                <a:solidFill>
                  <a:srgbClr val="000000"/>
                </a:solidFill>
                <a:latin typeface="Lato"/>
                <a:ea typeface="Lato"/>
                <a:cs typeface="Lato"/>
                <a:sym typeface="Lato"/>
              </a:rPr>
              <a:t>MAC N CHEESE</a:t>
            </a:r>
          </a:p>
        </p:txBody>
      </p:sp>
      <p:sp>
        <p:nvSpPr>
          <p:cNvPr id="103" name="TextBox 103"/>
          <p:cNvSpPr txBox="1"/>
          <p:nvPr/>
        </p:nvSpPr>
        <p:spPr>
          <a:xfrm>
            <a:off x="2210157" y="3797529"/>
            <a:ext cx="1318630" cy="16671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305"/>
              </a:lnSpc>
            </a:pPr>
            <a:r>
              <a:rPr lang="en-US" sz="1145" dirty="0">
                <a:solidFill>
                  <a:srgbClr val="000000"/>
                </a:solidFill>
                <a:latin typeface="Lato"/>
                <a:ea typeface="Lato"/>
                <a:cs typeface="Lato"/>
                <a:sym typeface="Lato"/>
              </a:rPr>
              <a:t>CAULIFLOWER</a:t>
            </a:r>
          </a:p>
        </p:txBody>
      </p:sp>
      <p:sp>
        <p:nvSpPr>
          <p:cNvPr id="104" name="TextBox 104"/>
          <p:cNvSpPr txBox="1"/>
          <p:nvPr/>
        </p:nvSpPr>
        <p:spPr>
          <a:xfrm>
            <a:off x="2185508" y="4402220"/>
            <a:ext cx="1318630" cy="30777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213"/>
              </a:lnSpc>
            </a:pPr>
            <a:r>
              <a:rPr lang="en-US" sz="1145" dirty="0">
                <a:solidFill>
                  <a:srgbClr val="000000"/>
                </a:solidFill>
                <a:latin typeface="Lato"/>
                <a:ea typeface="Lato"/>
                <a:cs typeface="Lato"/>
                <a:sym typeface="Lato"/>
              </a:rPr>
              <a:t>DESSERT OF THE DAY</a:t>
            </a:r>
          </a:p>
        </p:txBody>
      </p:sp>
      <p:sp>
        <p:nvSpPr>
          <p:cNvPr id="105" name="TextBox 105"/>
          <p:cNvSpPr txBox="1"/>
          <p:nvPr/>
        </p:nvSpPr>
        <p:spPr>
          <a:xfrm>
            <a:off x="4186349" y="5717830"/>
            <a:ext cx="3369583" cy="70057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400"/>
              </a:lnSpc>
            </a:pPr>
            <a:r>
              <a:rPr lang="en-US" sz="1000" dirty="0">
                <a:solidFill>
                  <a:srgbClr val="000000"/>
                </a:solidFill>
                <a:latin typeface="Lato"/>
                <a:ea typeface="Lato"/>
                <a:cs typeface="Lato"/>
                <a:sym typeface="Lato"/>
              </a:rPr>
              <a:t>JACKET POTATOES: CHEESE/BEANS/TUNA</a:t>
            </a:r>
          </a:p>
          <a:p>
            <a:pPr algn="l">
              <a:lnSpc>
                <a:spcPts val="1400"/>
              </a:lnSpc>
            </a:pPr>
            <a:endParaRPr lang="en-US" sz="1000" dirty="0">
              <a:solidFill>
                <a:srgbClr val="000000"/>
              </a:solidFill>
              <a:latin typeface="Lato"/>
              <a:ea typeface="Lato"/>
              <a:cs typeface="Lato"/>
              <a:sym typeface="Lato"/>
            </a:endParaRPr>
          </a:p>
          <a:p>
            <a:pPr algn="l">
              <a:lnSpc>
                <a:spcPts val="1400"/>
              </a:lnSpc>
            </a:pPr>
            <a:r>
              <a:rPr lang="en-US" sz="1000" dirty="0">
                <a:solidFill>
                  <a:srgbClr val="000000"/>
                </a:solidFill>
                <a:latin typeface="Lato"/>
                <a:ea typeface="Lato"/>
                <a:cs typeface="Lato"/>
                <a:sym typeface="Lato"/>
              </a:rPr>
              <a:t>SALAD BAR: LETTUCE, CARROT, CUCUMBER, TOMATO</a:t>
            </a:r>
          </a:p>
          <a:p>
            <a:pPr algn="l">
              <a:lnSpc>
                <a:spcPts val="1400"/>
              </a:lnSpc>
            </a:pPr>
            <a:r>
              <a:rPr lang="en-US" sz="1000" dirty="0">
                <a:solidFill>
                  <a:srgbClr val="000000"/>
                </a:solidFill>
                <a:latin typeface="Lato"/>
                <a:ea typeface="Lato"/>
                <a:cs typeface="Lato"/>
                <a:sym typeface="Lato"/>
              </a:rPr>
              <a:t>FRESH FRUIT:  </a:t>
            </a:r>
          </a:p>
        </p:txBody>
      </p:sp>
      <p:sp>
        <p:nvSpPr>
          <p:cNvPr id="106" name="TextBox 106"/>
          <p:cNvSpPr txBox="1"/>
          <p:nvPr/>
        </p:nvSpPr>
        <p:spPr>
          <a:xfrm>
            <a:off x="3935495" y="3828776"/>
            <a:ext cx="1318630" cy="15887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248"/>
              </a:lnSpc>
            </a:pPr>
            <a:r>
              <a:rPr lang="en-US" sz="1145" dirty="0">
                <a:solidFill>
                  <a:srgbClr val="000000"/>
                </a:solidFill>
                <a:latin typeface="Lato"/>
                <a:ea typeface="Lato"/>
                <a:cs typeface="Lato"/>
                <a:sym typeface="Lato"/>
              </a:rPr>
              <a:t>SWEETCORN</a:t>
            </a:r>
          </a:p>
        </p:txBody>
      </p:sp>
      <p:sp>
        <p:nvSpPr>
          <p:cNvPr id="107" name="TextBox 107"/>
          <p:cNvSpPr txBox="1"/>
          <p:nvPr/>
        </p:nvSpPr>
        <p:spPr>
          <a:xfrm>
            <a:off x="3935495" y="4419214"/>
            <a:ext cx="1318630" cy="30777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213"/>
              </a:lnSpc>
            </a:pPr>
            <a:r>
              <a:rPr lang="en-US" sz="1145" dirty="0">
                <a:solidFill>
                  <a:srgbClr val="000000"/>
                </a:solidFill>
                <a:latin typeface="Lato"/>
                <a:ea typeface="Lato"/>
                <a:cs typeface="Lato"/>
                <a:sym typeface="Lato"/>
              </a:rPr>
              <a:t>DESSERT OF THE DAY</a:t>
            </a:r>
          </a:p>
        </p:txBody>
      </p:sp>
      <p:sp>
        <p:nvSpPr>
          <p:cNvPr id="108" name="TextBox 108"/>
          <p:cNvSpPr txBox="1"/>
          <p:nvPr/>
        </p:nvSpPr>
        <p:spPr>
          <a:xfrm>
            <a:off x="5660833" y="3115258"/>
            <a:ext cx="1318630" cy="18517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603"/>
              </a:lnSpc>
            </a:pPr>
            <a:r>
              <a:rPr lang="en-US" sz="1145" dirty="0">
                <a:solidFill>
                  <a:srgbClr val="000000"/>
                </a:solidFill>
                <a:latin typeface="Lato"/>
                <a:ea typeface="Lato"/>
                <a:cs typeface="Lato"/>
                <a:sym typeface="Lato"/>
              </a:rPr>
              <a:t>VEGGIE QUICHE</a:t>
            </a:r>
          </a:p>
        </p:txBody>
      </p:sp>
      <p:sp>
        <p:nvSpPr>
          <p:cNvPr id="109" name="TextBox 109"/>
          <p:cNvSpPr txBox="1"/>
          <p:nvPr/>
        </p:nvSpPr>
        <p:spPr>
          <a:xfrm>
            <a:off x="5655174" y="3756601"/>
            <a:ext cx="1318630" cy="31127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248"/>
              </a:lnSpc>
            </a:pPr>
            <a:r>
              <a:rPr lang="en-US" sz="1145" dirty="0">
                <a:solidFill>
                  <a:srgbClr val="000000"/>
                </a:solidFill>
                <a:latin typeface="Lato"/>
                <a:ea typeface="Lato"/>
                <a:cs typeface="Lato"/>
                <a:sym typeface="Lato"/>
              </a:rPr>
              <a:t>ROASTIES, CARROTS, PEAS</a:t>
            </a:r>
          </a:p>
        </p:txBody>
      </p:sp>
      <p:sp>
        <p:nvSpPr>
          <p:cNvPr id="110" name="TextBox 110"/>
          <p:cNvSpPr txBox="1"/>
          <p:nvPr/>
        </p:nvSpPr>
        <p:spPr>
          <a:xfrm>
            <a:off x="5665809" y="4432590"/>
            <a:ext cx="1318630" cy="30777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213"/>
              </a:lnSpc>
            </a:pPr>
            <a:r>
              <a:rPr lang="en-US" sz="1145" dirty="0">
                <a:solidFill>
                  <a:srgbClr val="000000"/>
                </a:solidFill>
                <a:latin typeface="Lato"/>
                <a:ea typeface="Lato"/>
                <a:cs typeface="Lato"/>
                <a:sym typeface="Lato"/>
              </a:rPr>
              <a:t>DESSERT OF THE DAY</a:t>
            </a:r>
          </a:p>
        </p:txBody>
      </p:sp>
      <p:sp>
        <p:nvSpPr>
          <p:cNvPr id="111" name="TextBox 111"/>
          <p:cNvSpPr txBox="1"/>
          <p:nvPr/>
        </p:nvSpPr>
        <p:spPr>
          <a:xfrm>
            <a:off x="7261337" y="3829820"/>
            <a:ext cx="1324172" cy="18396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1603"/>
              </a:lnSpc>
            </a:pPr>
            <a:r>
              <a:rPr lang="en-US" sz="1100" dirty="0">
                <a:solidFill>
                  <a:srgbClr val="000000"/>
                </a:solidFill>
                <a:latin typeface="Lato"/>
                <a:ea typeface="Lato"/>
                <a:cs typeface="Lato"/>
                <a:sym typeface="Lato"/>
              </a:rPr>
              <a:t>GREEN BEANS</a:t>
            </a:r>
          </a:p>
        </p:txBody>
      </p:sp>
      <p:sp>
        <p:nvSpPr>
          <p:cNvPr id="112" name="TextBox 112"/>
          <p:cNvSpPr txBox="1"/>
          <p:nvPr/>
        </p:nvSpPr>
        <p:spPr>
          <a:xfrm>
            <a:off x="7266879" y="4433064"/>
            <a:ext cx="1318630" cy="30777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213"/>
              </a:lnSpc>
            </a:pPr>
            <a:r>
              <a:rPr lang="en-US" sz="1145" dirty="0">
                <a:solidFill>
                  <a:srgbClr val="000000"/>
                </a:solidFill>
                <a:latin typeface="Lato"/>
                <a:ea typeface="Lato"/>
                <a:cs typeface="Lato"/>
                <a:sym typeface="Lato"/>
              </a:rPr>
              <a:t>DESSERT OF THE DAY</a:t>
            </a:r>
          </a:p>
        </p:txBody>
      </p:sp>
      <p:sp>
        <p:nvSpPr>
          <p:cNvPr id="113" name="TextBox 113"/>
          <p:cNvSpPr txBox="1"/>
          <p:nvPr/>
        </p:nvSpPr>
        <p:spPr>
          <a:xfrm>
            <a:off x="8915712" y="2350285"/>
            <a:ext cx="1318630" cy="28212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067"/>
              </a:lnSpc>
            </a:pPr>
            <a:r>
              <a:rPr lang="en-US" sz="1050" dirty="0">
                <a:solidFill>
                  <a:srgbClr val="000000"/>
                </a:solidFill>
                <a:latin typeface="Lato"/>
                <a:ea typeface="Lato"/>
                <a:cs typeface="Lato"/>
                <a:sym typeface="Lato"/>
              </a:rPr>
              <a:t>FISH FINGERS AND CHIPS</a:t>
            </a:r>
          </a:p>
        </p:txBody>
      </p:sp>
      <p:sp>
        <p:nvSpPr>
          <p:cNvPr id="114" name="TextBox 114"/>
          <p:cNvSpPr txBox="1"/>
          <p:nvPr/>
        </p:nvSpPr>
        <p:spPr>
          <a:xfrm>
            <a:off x="8935463" y="3804095"/>
            <a:ext cx="1318630" cy="19779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603"/>
              </a:lnSpc>
            </a:pPr>
            <a:r>
              <a:rPr lang="en-US" sz="1145" dirty="0">
                <a:solidFill>
                  <a:srgbClr val="000000"/>
                </a:solidFill>
                <a:latin typeface="Lato"/>
                <a:ea typeface="Lato"/>
                <a:cs typeface="Lato"/>
                <a:sym typeface="Lato"/>
              </a:rPr>
              <a:t>PEA OR BEANS</a:t>
            </a:r>
          </a:p>
        </p:txBody>
      </p:sp>
      <p:sp>
        <p:nvSpPr>
          <p:cNvPr id="115" name="TextBox 115"/>
          <p:cNvSpPr txBox="1"/>
          <p:nvPr/>
        </p:nvSpPr>
        <p:spPr>
          <a:xfrm>
            <a:off x="8915712" y="4419214"/>
            <a:ext cx="1318630" cy="30777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213"/>
              </a:lnSpc>
            </a:pPr>
            <a:r>
              <a:rPr lang="en-US" sz="1145" dirty="0">
                <a:solidFill>
                  <a:srgbClr val="000000"/>
                </a:solidFill>
                <a:latin typeface="Lato"/>
                <a:ea typeface="Lato"/>
                <a:cs typeface="Lato"/>
                <a:sym typeface="Lato"/>
              </a:rPr>
              <a:t>DESSERT OF THE DAY</a:t>
            </a:r>
          </a:p>
        </p:txBody>
      </p:sp>
      <p:sp>
        <p:nvSpPr>
          <p:cNvPr id="117" name="TextBox 117"/>
          <p:cNvSpPr txBox="1"/>
          <p:nvPr/>
        </p:nvSpPr>
        <p:spPr>
          <a:xfrm>
            <a:off x="2880888" y="6242355"/>
            <a:ext cx="844885" cy="16671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323"/>
              </a:lnSpc>
            </a:pPr>
            <a:endParaRPr lang="en-US" sz="1102" dirty="0">
              <a:solidFill>
                <a:srgbClr val="000000"/>
              </a:solidFill>
              <a:latin typeface="Intro Rust"/>
              <a:ea typeface="Intro Rust"/>
              <a:cs typeface="Intro Rust"/>
              <a:sym typeface="Intro Rust"/>
            </a:endParaRPr>
          </a:p>
        </p:txBody>
      </p:sp>
      <p:sp>
        <p:nvSpPr>
          <p:cNvPr id="122" name="TextBox 122"/>
          <p:cNvSpPr txBox="1"/>
          <p:nvPr/>
        </p:nvSpPr>
        <p:spPr>
          <a:xfrm>
            <a:off x="3904652" y="2341037"/>
            <a:ext cx="1318630" cy="30777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179"/>
              </a:lnSpc>
            </a:pPr>
            <a:r>
              <a:rPr lang="en-US" sz="1145" dirty="0">
                <a:solidFill>
                  <a:srgbClr val="000000"/>
                </a:solidFill>
                <a:latin typeface="Lato"/>
                <a:ea typeface="Lato"/>
                <a:cs typeface="Lato"/>
                <a:sym typeface="Lato"/>
              </a:rPr>
              <a:t>BEEF</a:t>
            </a:r>
          </a:p>
          <a:p>
            <a:pPr algn="ctr">
              <a:lnSpc>
                <a:spcPts val="1179"/>
              </a:lnSpc>
            </a:pPr>
            <a:r>
              <a:rPr lang="en-US" sz="1145" dirty="0">
                <a:solidFill>
                  <a:srgbClr val="000000"/>
                </a:solidFill>
                <a:latin typeface="Lato"/>
                <a:ea typeface="Lato"/>
                <a:cs typeface="Lato"/>
                <a:sym typeface="Lato"/>
              </a:rPr>
              <a:t>LASAGNE</a:t>
            </a:r>
          </a:p>
        </p:txBody>
      </p:sp>
      <p:sp>
        <p:nvSpPr>
          <p:cNvPr id="123" name="TextBox 123"/>
          <p:cNvSpPr txBox="1"/>
          <p:nvPr/>
        </p:nvSpPr>
        <p:spPr>
          <a:xfrm>
            <a:off x="3921270" y="3083526"/>
            <a:ext cx="1318630" cy="31708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202"/>
              </a:lnSpc>
            </a:pPr>
            <a:r>
              <a:rPr lang="en-US" sz="1145" dirty="0">
                <a:solidFill>
                  <a:srgbClr val="000000"/>
                </a:solidFill>
                <a:latin typeface="Lato"/>
                <a:ea typeface="Lato"/>
                <a:cs typeface="Lato"/>
                <a:sym typeface="Lato"/>
              </a:rPr>
              <a:t>MIXED BEAN</a:t>
            </a:r>
          </a:p>
          <a:p>
            <a:pPr algn="ctr">
              <a:lnSpc>
                <a:spcPts val="1202"/>
              </a:lnSpc>
            </a:pPr>
            <a:r>
              <a:rPr lang="en-US" sz="1145" dirty="0">
                <a:solidFill>
                  <a:srgbClr val="000000"/>
                </a:solidFill>
                <a:latin typeface="Lato"/>
                <a:ea typeface="Lato"/>
                <a:cs typeface="Lato"/>
                <a:sym typeface="Lato"/>
              </a:rPr>
              <a:t>LASAGNE</a:t>
            </a:r>
          </a:p>
        </p:txBody>
      </p:sp>
      <p:sp>
        <p:nvSpPr>
          <p:cNvPr id="124" name="TextBox 124"/>
          <p:cNvSpPr txBox="1"/>
          <p:nvPr/>
        </p:nvSpPr>
        <p:spPr>
          <a:xfrm>
            <a:off x="5642223" y="2345639"/>
            <a:ext cx="1318630" cy="30777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179"/>
              </a:lnSpc>
            </a:pPr>
            <a:r>
              <a:rPr lang="en-US" sz="1145" dirty="0">
                <a:solidFill>
                  <a:srgbClr val="000000"/>
                </a:solidFill>
                <a:latin typeface="Lato"/>
                <a:ea typeface="Lato"/>
                <a:cs typeface="Lato"/>
                <a:sym typeface="Lato"/>
              </a:rPr>
              <a:t>ROAST CHICKEN </a:t>
            </a:r>
          </a:p>
          <a:p>
            <a:pPr algn="ctr">
              <a:lnSpc>
                <a:spcPts val="1179"/>
              </a:lnSpc>
            </a:pPr>
            <a:r>
              <a:rPr lang="en-US" sz="1145" dirty="0">
                <a:solidFill>
                  <a:srgbClr val="000000"/>
                </a:solidFill>
                <a:latin typeface="Lato"/>
                <a:ea typeface="Lato"/>
                <a:cs typeface="Lato"/>
                <a:sym typeface="Lato"/>
              </a:rPr>
              <a:t>AND GRAVY</a:t>
            </a:r>
          </a:p>
        </p:txBody>
      </p:sp>
      <p:sp>
        <p:nvSpPr>
          <p:cNvPr id="125" name="TextBox 125"/>
          <p:cNvSpPr txBox="1"/>
          <p:nvPr/>
        </p:nvSpPr>
        <p:spPr>
          <a:xfrm>
            <a:off x="7283301" y="2340729"/>
            <a:ext cx="1324172" cy="30777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1179"/>
              </a:lnSpc>
            </a:pPr>
            <a:r>
              <a:rPr lang="en-US" sz="1145" dirty="0">
                <a:solidFill>
                  <a:srgbClr val="000000"/>
                </a:solidFill>
                <a:latin typeface="Lato"/>
                <a:ea typeface="Lato"/>
                <a:cs typeface="Lato"/>
                <a:sym typeface="Lato"/>
              </a:rPr>
              <a:t>SAUSAGE AND MASH</a:t>
            </a:r>
          </a:p>
        </p:txBody>
      </p:sp>
      <p:sp>
        <p:nvSpPr>
          <p:cNvPr id="126" name="TextBox 126"/>
          <p:cNvSpPr txBox="1"/>
          <p:nvPr/>
        </p:nvSpPr>
        <p:spPr>
          <a:xfrm>
            <a:off x="7314447" y="3111831"/>
            <a:ext cx="1318630" cy="30777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179"/>
              </a:lnSpc>
            </a:pPr>
            <a:r>
              <a:rPr lang="en-US" sz="1145" dirty="0">
                <a:solidFill>
                  <a:srgbClr val="000000"/>
                </a:solidFill>
                <a:latin typeface="Lato"/>
                <a:ea typeface="Lato"/>
                <a:cs typeface="Lato"/>
                <a:sym typeface="Lato"/>
              </a:rPr>
              <a:t>VEGGIE SAUSAGE AND MASH</a:t>
            </a:r>
          </a:p>
        </p:txBody>
      </p:sp>
      <p:sp>
        <p:nvSpPr>
          <p:cNvPr id="127" name="TextBox 127"/>
          <p:cNvSpPr txBox="1"/>
          <p:nvPr/>
        </p:nvSpPr>
        <p:spPr>
          <a:xfrm>
            <a:off x="8928593" y="3097801"/>
            <a:ext cx="1318630" cy="29142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179"/>
              </a:lnSpc>
            </a:pPr>
            <a:r>
              <a:rPr lang="en-US" sz="1145" dirty="0">
                <a:solidFill>
                  <a:srgbClr val="000000"/>
                </a:solidFill>
                <a:latin typeface="Lato"/>
                <a:ea typeface="Lato"/>
                <a:cs typeface="Lato"/>
                <a:sym typeface="Lato"/>
              </a:rPr>
              <a:t>VEGGIE NUGGETS AND CHIPS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3297</TotalTime>
  <Words>325</Words>
  <Application>Microsoft Office PowerPoint</Application>
  <PresentationFormat>Custom</PresentationFormat>
  <Paragraphs>86</Paragraphs>
  <Slides>3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9" baseType="lpstr">
      <vt:lpstr>Arial</vt:lpstr>
      <vt:lpstr>Intro Rust</vt:lpstr>
      <vt:lpstr>Calibri</vt:lpstr>
      <vt:lpstr>Aptos</vt:lpstr>
      <vt:lpstr>Lato</vt:lpstr>
      <vt:lpstr>Office Theme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WHISKED_Many Autumn/Winter 26 Template</dc:title>
  <dc:creator>Vicki Palmer-Watson</dc:creator>
  <cp:lastModifiedBy>Vicki Palmer-Watson</cp:lastModifiedBy>
  <cp:revision>14</cp:revision>
  <cp:lastPrinted>2026-06-15T11:36:06Z</cp:lastPrinted>
  <dcterms:created xsi:type="dcterms:W3CDTF">2006-08-16T00:00:00Z</dcterms:created>
  <dcterms:modified xsi:type="dcterms:W3CDTF">2026-07-08T12:22:39Z</dcterms:modified>
  <dc:identifier>DAHLVVhcLI8</dc:identifier>
</cp:coreProperties>
</file>