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Lst>
  <p:notesMasterIdLst>
    <p:notesMasterId r:id="rId28"/>
  </p:notesMasterIdLst>
  <p:sldIdLst>
    <p:sldId id="299" r:id="rId2"/>
    <p:sldId id="393" r:id="rId3"/>
    <p:sldId id="340" r:id="rId4"/>
    <p:sldId id="328" r:id="rId5"/>
    <p:sldId id="302" r:id="rId6"/>
    <p:sldId id="289" r:id="rId7"/>
    <p:sldId id="291" r:id="rId8"/>
    <p:sldId id="375" r:id="rId9"/>
    <p:sldId id="376" r:id="rId10"/>
    <p:sldId id="377" r:id="rId11"/>
    <p:sldId id="378" r:id="rId12"/>
    <p:sldId id="379" r:id="rId13"/>
    <p:sldId id="380" r:id="rId14"/>
    <p:sldId id="381" r:id="rId15"/>
    <p:sldId id="390" r:id="rId16"/>
    <p:sldId id="382" r:id="rId17"/>
    <p:sldId id="383" r:id="rId18"/>
    <p:sldId id="384" r:id="rId19"/>
    <p:sldId id="386" r:id="rId20"/>
    <p:sldId id="385" r:id="rId21"/>
    <p:sldId id="387" r:id="rId22"/>
    <p:sldId id="389" r:id="rId23"/>
    <p:sldId id="388" r:id="rId24"/>
    <p:sldId id="391" r:id="rId25"/>
    <p:sldId id="392" r:id="rId26"/>
    <p:sldId id="279"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Vanessa Oldham" initials="VO" lastIdx="1" clrIdx="0"/>
  <p:cmAuthor id="1" name="Vanessa Clark" initials="VC" lastIdx="3"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44303" autoAdjust="0"/>
    <p:restoredTop sz="80620" autoAdjust="0"/>
  </p:normalViewPr>
  <p:slideViewPr>
    <p:cSldViewPr>
      <p:cViewPr varScale="1">
        <p:scale>
          <a:sx n="92" d="100"/>
          <a:sy n="92" d="100"/>
        </p:scale>
        <p:origin x="1752" y="84"/>
      </p:cViewPr>
      <p:guideLst>
        <p:guide orient="horz" pos="2160"/>
        <p:guide pos="2880"/>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0EC2F99-0609-4FDD-8448-53495449CBC2}" type="datetimeFigureOut">
              <a:rPr lang="en-GB" smtClean="0"/>
              <a:t>16/04/2024</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7CA8D80-730D-4DF2-90FD-13AAA78B248B}" type="slidenum">
              <a:rPr lang="en-GB" smtClean="0"/>
              <a:t>‹#›</a:t>
            </a:fld>
            <a:endParaRPr lang="en-GB"/>
          </a:p>
        </p:txBody>
      </p:sp>
    </p:spTree>
    <p:extLst>
      <p:ext uri="{BB962C8B-B14F-4D97-AF65-F5344CB8AC3E}">
        <p14:creationId xmlns:p14="http://schemas.microsoft.com/office/powerpoint/2010/main" val="19432271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ts val="0"/>
              </a:spcBef>
              <a:defRPr/>
            </a:pPr>
            <a:r>
              <a:rPr lang="en-GB" sz="1200" dirty="0"/>
              <a:t>The body clock manages our:</a:t>
            </a:r>
          </a:p>
          <a:p>
            <a:pPr eaLnBrk="1" hangingPunct="1">
              <a:spcBef>
                <a:spcPts val="0"/>
              </a:spcBef>
              <a:buFont typeface="Arial" pitchFamily="34" charset="0"/>
              <a:buChar char="•"/>
              <a:defRPr/>
            </a:pPr>
            <a:r>
              <a:rPr lang="en-GB" sz="1200" dirty="0"/>
              <a:t>   release of certain hormones</a:t>
            </a:r>
          </a:p>
          <a:p>
            <a:pPr eaLnBrk="1" hangingPunct="1">
              <a:spcBef>
                <a:spcPts val="0"/>
              </a:spcBef>
              <a:buFont typeface="Arial" pitchFamily="34" charset="0"/>
              <a:buChar char="•"/>
              <a:defRPr/>
            </a:pPr>
            <a:r>
              <a:rPr lang="en-GB" sz="1200" dirty="0"/>
              <a:t>   kidney function</a:t>
            </a:r>
          </a:p>
          <a:p>
            <a:pPr eaLnBrk="1" hangingPunct="1">
              <a:spcBef>
                <a:spcPts val="0"/>
              </a:spcBef>
              <a:buFont typeface="Arial" pitchFamily="34" charset="0"/>
              <a:buChar char="•"/>
              <a:defRPr/>
            </a:pPr>
            <a:r>
              <a:rPr lang="en-GB" sz="1200" dirty="0"/>
              <a:t>   muscle response</a:t>
            </a:r>
          </a:p>
          <a:p>
            <a:pPr eaLnBrk="1" hangingPunct="1">
              <a:spcBef>
                <a:spcPts val="0"/>
              </a:spcBef>
              <a:buFont typeface="Arial" pitchFamily="34" charset="0"/>
              <a:buChar char="•"/>
              <a:defRPr/>
            </a:pPr>
            <a:r>
              <a:rPr lang="en-GB" sz="1200" dirty="0"/>
              <a:t>   sleep</a:t>
            </a:r>
          </a:p>
          <a:p>
            <a:pPr eaLnBrk="1" hangingPunct="1">
              <a:spcBef>
                <a:spcPts val="0"/>
              </a:spcBef>
              <a:buFont typeface="Arial" pitchFamily="34" charset="0"/>
              <a:buChar char="•"/>
              <a:defRPr/>
            </a:pPr>
            <a:r>
              <a:rPr lang="en-GB" sz="1200" dirty="0"/>
              <a:t>   temperature  </a:t>
            </a:r>
          </a:p>
          <a:p>
            <a:pPr eaLnBrk="1" hangingPunct="1">
              <a:spcBef>
                <a:spcPts val="0"/>
              </a:spcBef>
              <a:defRPr/>
            </a:pPr>
            <a:endParaRPr lang="en-GB" sz="1200" dirty="0"/>
          </a:p>
          <a:p>
            <a:pPr eaLnBrk="1" hangingPunct="1">
              <a:spcBef>
                <a:spcPts val="0"/>
              </a:spcBef>
              <a:defRPr/>
            </a:pPr>
            <a:r>
              <a:rPr lang="en-GB" sz="1200" dirty="0"/>
              <a:t>At various times of the day and night we are naturally programmed to do different things:</a:t>
            </a:r>
          </a:p>
          <a:p>
            <a:pPr marL="182563" indent="-182563" eaLnBrk="1" hangingPunct="1">
              <a:spcBef>
                <a:spcPts val="0"/>
              </a:spcBef>
              <a:spcAft>
                <a:spcPts val="300"/>
              </a:spcAft>
              <a:buFont typeface="Arial" pitchFamily="34" charset="0"/>
              <a:buChar char="•"/>
              <a:defRPr/>
            </a:pPr>
            <a:r>
              <a:rPr lang="en-GB" sz="1200" dirty="0"/>
              <a:t>between 8.00pm and 12 midnight: our temperature falls, our adrenalin levels drop, cortisol level drops, melatonin rises. The effect of this is that we feel less alert; we are beginning to prepare for sleep. </a:t>
            </a:r>
          </a:p>
          <a:p>
            <a:pPr marL="182563" indent="-182563" eaLnBrk="1" hangingPunct="1">
              <a:spcBef>
                <a:spcPts val="0"/>
              </a:spcBef>
              <a:spcAft>
                <a:spcPts val="300"/>
              </a:spcAft>
              <a:buFont typeface="Arial" pitchFamily="34" charset="0"/>
              <a:buChar char="•"/>
              <a:defRPr/>
            </a:pPr>
            <a:r>
              <a:rPr lang="en-GB" sz="1200" dirty="0"/>
              <a:t>between 12 midnight and 4am: growth hormone is released so we get fat metabolism.</a:t>
            </a:r>
          </a:p>
          <a:p>
            <a:pPr marL="182563" indent="-182563" eaLnBrk="1" hangingPunct="1">
              <a:spcBef>
                <a:spcPts val="0"/>
              </a:spcBef>
              <a:spcAft>
                <a:spcPts val="300"/>
              </a:spcAft>
              <a:buFont typeface="Arial" pitchFamily="34" charset="0"/>
              <a:buChar char="•"/>
              <a:defRPr/>
            </a:pPr>
            <a:r>
              <a:rPr lang="en-GB" sz="1200" dirty="0"/>
              <a:t>between 4.00am - 8.00am: rising temperature, rising adrenaline, fall in melatonin, rising cortisol.</a:t>
            </a:r>
          </a:p>
          <a:p>
            <a:pPr marL="182563" indent="-182563" eaLnBrk="1" hangingPunct="1">
              <a:spcBef>
                <a:spcPts val="0"/>
              </a:spcBef>
              <a:spcAft>
                <a:spcPts val="300"/>
              </a:spcAft>
              <a:buFont typeface="Arial" pitchFamily="34" charset="0"/>
              <a:buChar char="•"/>
              <a:defRPr/>
            </a:pPr>
            <a:r>
              <a:rPr lang="en-GB" sz="1200" dirty="0"/>
              <a:t>around 8.00am: blood pressure rises, blood platelets are stickiest. Greatest load on the heart during this time and also the greatest risk of a heart attack.</a:t>
            </a:r>
          </a:p>
          <a:p>
            <a:pPr marL="182563" indent="-182563" eaLnBrk="1" hangingPunct="1">
              <a:spcBef>
                <a:spcPts val="0"/>
              </a:spcBef>
              <a:spcAft>
                <a:spcPts val="300"/>
              </a:spcAft>
              <a:buFont typeface="Arial" pitchFamily="34" charset="0"/>
              <a:buChar char="•"/>
              <a:defRPr/>
            </a:pPr>
            <a:r>
              <a:rPr lang="en-GB" sz="1200" dirty="0"/>
              <a:t>between 9.00am - 12 noon: body temperature rises with less fatigue, more sensitive to insulin, best performance at complex mental tasks, glucose metabolism.</a:t>
            </a:r>
          </a:p>
          <a:p>
            <a:pPr marL="182563" indent="-182563" eaLnBrk="1" hangingPunct="1">
              <a:spcBef>
                <a:spcPts val="0"/>
              </a:spcBef>
              <a:spcAft>
                <a:spcPts val="300"/>
              </a:spcAft>
              <a:buFont typeface="Arial" pitchFamily="34" charset="0"/>
              <a:buChar char="•"/>
              <a:defRPr/>
            </a:pPr>
            <a:r>
              <a:rPr lang="en-GB" sz="1200" dirty="0"/>
              <a:t>between 12 noon  - 2.00pm: transient fall in adrenaline, we may feel like a nap.</a:t>
            </a:r>
          </a:p>
          <a:p>
            <a:pPr marL="182563" indent="-182563" eaLnBrk="1" hangingPunct="1">
              <a:spcBef>
                <a:spcPts val="0"/>
              </a:spcBef>
              <a:spcAft>
                <a:spcPts val="300"/>
              </a:spcAft>
              <a:buFont typeface="Arial" pitchFamily="34" charset="0"/>
              <a:buChar char="•"/>
              <a:defRPr/>
            </a:pPr>
            <a:r>
              <a:rPr lang="en-GB" sz="1200" dirty="0"/>
              <a:t>between 3.00pm - 8.00pm: highest temperature, effects of mental fatigue begin to show, our ability to complete complex tasks deteriorates. Our physical performance is at its best, it is often the best time to run a race.</a:t>
            </a:r>
          </a:p>
          <a:p>
            <a:pPr eaLnBrk="1" hangingPunct="1">
              <a:buFont typeface="Arial" pitchFamily="34" charset="0"/>
              <a:buChar char="•"/>
              <a:defRPr/>
            </a:pPr>
            <a:endParaRPr lang="en-US" sz="1200" dirty="0"/>
          </a:p>
          <a:p>
            <a:endParaRPr lang="en-US" dirty="0"/>
          </a:p>
        </p:txBody>
      </p:sp>
      <p:sp>
        <p:nvSpPr>
          <p:cNvPr id="4" name="Slide Number Placeholder 3"/>
          <p:cNvSpPr>
            <a:spLocks noGrp="1"/>
          </p:cNvSpPr>
          <p:nvPr>
            <p:ph type="sldNum" sz="quarter" idx="5"/>
          </p:nvPr>
        </p:nvSpPr>
        <p:spPr/>
        <p:txBody>
          <a:bodyPr/>
          <a:lstStyle/>
          <a:p>
            <a:fld id="{B7CA8D80-730D-4DF2-90FD-13AAA78B248B}" type="slidenum">
              <a:rPr lang="en-GB" smtClean="0"/>
              <a:t>11</a:t>
            </a:fld>
            <a:endParaRPr lang="en-GB" dirty="0"/>
          </a:p>
        </p:txBody>
      </p:sp>
    </p:spTree>
    <p:extLst>
      <p:ext uri="{BB962C8B-B14F-4D97-AF65-F5344CB8AC3E}">
        <p14:creationId xmlns:p14="http://schemas.microsoft.com/office/powerpoint/2010/main" val="29008520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7CA8D80-730D-4DF2-90FD-13AAA78B248B}" type="slidenum">
              <a:rPr lang="en-GB" smtClean="0"/>
              <a:t>13</a:t>
            </a:fld>
            <a:endParaRPr lang="en-GB" dirty="0"/>
          </a:p>
        </p:txBody>
      </p:sp>
    </p:spTree>
    <p:extLst>
      <p:ext uri="{BB962C8B-B14F-4D97-AF65-F5344CB8AC3E}">
        <p14:creationId xmlns:p14="http://schemas.microsoft.com/office/powerpoint/2010/main" val="29772355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B7CA8D80-730D-4DF2-90FD-13AAA78B248B}" type="slidenum">
              <a:rPr lang="en-GB" smtClean="0"/>
              <a:t>19</a:t>
            </a:fld>
            <a:endParaRPr lang="en-GB"/>
          </a:p>
        </p:txBody>
      </p:sp>
    </p:spTree>
    <p:extLst>
      <p:ext uri="{BB962C8B-B14F-4D97-AF65-F5344CB8AC3E}">
        <p14:creationId xmlns:p14="http://schemas.microsoft.com/office/powerpoint/2010/main" val="19041753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B7CA8D80-730D-4DF2-90FD-13AAA78B248B}" type="slidenum">
              <a:rPr lang="en-GB" smtClean="0"/>
              <a:t>21</a:t>
            </a:fld>
            <a:endParaRPr lang="en-GB"/>
          </a:p>
        </p:txBody>
      </p:sp>
    </p:spTree>
    <p:extLst>
      <p:ext uri="{BB962C8B-B14F-4D97-AF65-F5344CB8AC3E}">
        <p14:creationId xmlns:p14="http://schemas.microsoft.com/office/powerpoint/2010/main" val="284778056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dirty="0"/>
              <a:t>Click to edit Master title style</a:t>
            </a:r>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01C49C7-01D3-4EAF-993A-8AFC76C7E903}" type="datetime1">
              <a:rPr lang="en-GB" smtClean="0"/>
              <a:t>16/04/2024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D65D90-3622-4776-BB2B-FB250297CD38}" type="slidenum">
              <a:rPr lang="en-GB" smtClean="0"/>
              <a:t>‹#›</a:t>
            </a:fld>
            <a:endParaRPr lang="en-GB"/>
          </a:p>
        </p:txBody>
      </p:sp>
      <p:pic>
        <p:nvPicPr>
          <p:cNvPr id="7" name="Picture 2" descr="C:\Users\lcooper.FREEMANTLES.000\AppData\Local\Microsoft\Windows\Temporary Internet Files\Content.IE5\N43GJA2D\freemantles_logo_1.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23528" y="5946397"/>
            <a:ext cx="1080120" cy="73293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E3BD291-2B03-456F-9DF6-4C6FB3B7C89A}" type="datetimeFigureOut">
              <a:rPr lang="en-GB" smtClean="0"/>
              <a:t>16/04/2024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BF582CF-3E7D-4057-A81A-067CA8F2F5B7}" type="slidenum">
              <a:rPr lang="en-GB" smtClean="0"/>
              <a:t>‹#›</a:t>
            </a:fld>
            <a:endParaRPr lang="en-GB"/>
          </a:p>
        </p:txBody>
      </p:sp>
      <p:pic>
        <p:nvPicPr>
          <p:cNvPr id="7" name="Picture 2" descr="C:\Users\lcooper.FREEMANTLES.000\AppData\Local\Microsoft\Windows\Temporary Internet Files\Content.IE5\N43GJA2D\freemantles_logo_1.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23528" y="5946397"/>
            <a:ext cx="1080120" cy="7329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940971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tint val="90000"/>
              </a:schemeClr>
            </a:gs>
            <a:gs pos="75000">
              <a:schemeClr val="bg1">
                <a:shade val="100000"/>
                <a:satMod val="115000"/>
              </a:schemeClr>
            </a:gs>
            <a:gs pos="100000">
              <a:schemeClr val="bg1"/>
            </a:gs>
          </a:gsLst>
          <a:path path="circle">
            <a:fillToRect l="20000" t="50000" r="10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59D65D90-3622-4776-BB2B-FB250297CD38}" type="slidenum">
              <a:rPr lang="en-GB" smtClean="0"/>
              <a:t>‹#›</a:t>
            </a:fld>
            <a:endParaRPr lang="en-GB"/>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endParaRPr lang="en-GB"/>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B3088813-731A-4D7C-9A2F-C5BA9631DF5B}" type="datetime1">
              <a:rPr lang="en-GB" smtClean="0"/>
              <a:t>16/04/2024</a:t>
            </a:fld>
            <a:endParaRPr lang="en-GB"/>
          </a:p>
        </p:txBody>
      </p:sp>
      <p:pic>
        <p:nvPicPr>
          <p:cNvPr id="9" name="Picture 2" descr="C:\Users\lcooper.FREEMANTLES.000\AppData\Local\Microsoft\Windows\Temporary Internet Files\Content.IE5\N43GJA2D\freemantles_logo_1.jpg"/>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a:stretch>
            <a:fillRect/>
          </a:stretch>
        </p:blipFill>
        <p:spPr bwMode="auto">
          <a:xfrm>
            <a:off x="323528" y="5946397"/>
            <a:ext cx="1080120" cy="732939"/>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51" r:id="rId1"/>
    <p:sldLayoutId id="2147483652" r:id="rId2"/>
  </p:sldLayoutIdLst>
  <p:hf sldNum="0" hdr="0" ftr="0" dt="0"/>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4.bp.blogspot.com/-xZyXi2H644I/Tkn_3zKw7fI/AAAAAAAAHJI/1dt5gAFXEjg/s1600/team+play+leader+chief+3d+character+stock+photo.jpg" TargetMode="External"/><Relationship Id="rId1" Type="http://schemas.openxmlformats.org/officeDocument/2006/relationships/slideLayout" Target="../slideLayouts/slideLayout1.xml"/><Relationship Id="rId5" Type="http://schemas.openxmlformats.org/officeDocument/2006/relationships/image" Target="../media/image5.jpe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1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4.bp.blogspot.com/-MkrtEByegEg/Tkn6781PbmI/AAAAAAAAHHk/GTe0pagSXq0/s1600/question+symbol+think+how+any+idea.jpg" TargetMode="External"/><Relationship Id="rId1" Type="http://schemas.openxmlformats.org/officeDocument/2006/relationships/slideLayout" Target="../slideLayouts/slideLayout2.xml"/><Relationship Id="rId4"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A5EEC6-1E08-9640-828B-8A911CC689BD}"/>
              </a:ext>
            </a:extLst>
          </p:cNvPr>
          <p:cNvSpPr>
            <a:spLocks noGrp="1"/>
          </p:cNvSpPr>
          <p:nvPr>
            <p:ph type="ctrTitle"/>
          </p:nvPr>
        </p:nvSpPr>
        <p:spPr>
          <a:xfrm>
            <a:off x="508000" y="1485425"/>
            <a:ext cx="7543800" cy="2087592"/>
          </a:xfrm>
        </p:spPr>
        <p:txBody>
          <a:bodyPr/>
          <a:lstStyle/>
          <a:p>
            <a:pPr algn="ctr"/>
            <a:r>
              <a:rPr lang="en-US" sz="4000" dirty="0" err="1">
                <a:latin typeface="Arial" panose="020B0604020202020204" pitchFamily="34" charset="0"/>
                <a:cs typeface="Arial" panose="020B0604020202020204" pitchFamily="34" charset="0"/>
              </a:rPr>
              <a:t>Freemantles</a:t>
            </a:r>
            <a:r>
              <a:rPr lang="en-US" sz="4000">
                <a:latin typeface="Arial" panose="020B0604020202020204" pitchFamily="34" charset="0"/>
                <a:cs typeface="Arial" panose="020B0604020202020204" pitchFamily="34" charset="0"/>
              </a:rPr>
              <a:t> Sleep Workshop </a:t>
            </a:r>
          </a:p>
        </p:txBody>
      </p:sp>
      <p:sp>
        <p:nvSpPr>
          <p:cNvPr id="3" name="Subtitle 2">
            <a:extLst>
              <a:ext uri="{FF2B5EF4-FFF2-40B4-BE49-F238E27FC236}">
                <a16:creationId xmlns:a16="http://schemas.microsoft.com/office/drawing/2014/main" id="{E096FA99-A872-954E-A7D5-2FE784E65C5A}"/>
              </a:ext>
            </a:extLst>
          </p:cNvPr>
          <p:cNvSpPr>
            <a:spLocks noGrp="1"/>
          </p:cNvSpPr>
          <p:nvPr>
            <p:ph type="subTitle" idx="1"/>
          </p:nvPr>
        </p:nvSpPr>
        <p:spPr>
          <a:xfrm>
            <a:off x="899592" y="3573016"/>
            <a:ext cx="6461760" cy="1066800"/>
          </a:xfrm>
        </p:spPr>
        <p:txBody>
          <a:bodyPr/>
          <a:lstStyle/>
          <a:p>
            <a:pPr algn="r"/>
            <a:r>
              <a:rPr lang="en-US"/>
              <a:t>Justin Price – Executive Headteacher Freemantles School </a:t>
            </a:r>
          </a:p>
        </p:txBody>
      </p:sp>
      <p:pic>
        <p:nvPicPr>
          <p:cNvPr id="4" name="Picture 2" descr="http://4.bp.blogspot.com/-xZyXi2H644I/Tkn_3zKw7fI/AAAAAAAAHJI/1dt5gAFXEjg/s400/team+play+leader+chief+3d+character+stock+photo.jpg">
            <a:hlinkClick r:id="rId2"/>
            <a:extLst>
              <a:ext uri="{FF2B5EF4-FFF2-40B4-BE49-F238E27FC236}">
                <a16:creationId xmlns:a16="http://schemas.microsoft.com/office/drawing/2014/main" id="{DA9D8358-A222-9F4F-89CA-DCA6982CD9D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79900" y="3943350"/>
            <a:ext cx="3810000" cy="29146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BCDE39D6-B018-A34F-B564-91570AC0D27E}"/>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81100" y="1076517"/>
            <a:ext cx="2094756" cy="1096266"/>
          </a:xfrm>
          <a:prstGeom prst="rect">
            <a:avLst/>
          </a:prstGeom>
          <a:noFill/>
          <a:ln>
            <a:noFill/>
          </a:ln>
        </p:spPr>
      </p:pic>
      <p:pic>
        <p:nvPicPr>
          <p:cNvPr id="6" name="Picture 4" descr="sleeplogo.jpg">
            <a:extLst>
              <a:ext uri="{FF2B5EF4-FFF2-40B4-BE49-F238E27FC236}">
                <a16:creationId xmlns:a16="http://schemas.microsoft.com/office/drawing/2014/main" id="{16D17DC1-FEDF-4243-BE42-C250A6467C31}"/>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491956" y="1082101"/>
            <a:ext cx="1096268" cy="10962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492414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887B4A-452E-854E-A205-D9B1BBF2E1A4}"/>
              </a:ext>
            </a:extLst>
          </p:cNvPr>
          <p:cNvSpPr>
            <a:spLocks noGrp="1"/>
          </p:cNvSpPr>
          <p:nvPr>
            <p:ph type="title"/>
          </p:nvPr>
        </p:nvSpPr>
        <p:spPr/>
        <p:txBody>
          <a:bodyPr/>
          <a:lstStyle/>
          <a:p>
            <a:pPr algn="ctr"/>
            <a:r>
              <a:rPr lang="en-US" dirty="0"/>
              <a:t>Introduction and Context </a:t>
            </a:r>
          </a:p>
        </p:txBody>
      </p:sp>
      <p:pic>
        <p:nvPicPr>
          <p:cNvPr id="4" name="Content Placeholder 3" descr="sleeplogo.jpg">
            <a:extLst>
              <a:ext uri="{FF2B5EF4-FFF2-40B4-BE49-F238E27FC236}">
                <a16:creationId xmlns:a16="http://schemas.microsoft.com/office/drawing/2014/main" id="{3EA5C7FD-C696-8648-96F9-8DCF47DD2107}"/>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026222" y="1417638"/>
            <a:ext cx="2155378" cy="21553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7EBB041D-89EA-6847-BF8A-E9608470473C}"/>
              </a:ext>
            </a:extLst>
          </p:cNvPr>
          <p:cNvSpPr txBox="1"/>
          <p:nvPr/>
        </p:nvSpPr>
        <p:spPr>
          <a:xfrm>
            <a:off x="1547664" y="3691632"/>
            <a:ext cx="5688632" cy="1446550"/>
          </a:xfrm>
          <a:prstGeom prst="rect">
            <a:avLst/>
          </a:prstGeom>
          <a:noFill/>
        </p:spPr>
        <p:txBody>
          <a:bodyPr wrap="square" rtlCol="0">
            <a:spAutoFit/>
          </a:bodyPr>
          <a:lstStyle/>
          <a:p>
            <a:r>
              <a:rPr lang="en-US" sz="4400" dirty="0"/>
              <a:t>Sleep Scotland 'Sleep Practitioner’ training </a:t>
            </a:r>
          </a:p>
        </p:txBody>
      </p:sp>
    </p:spTree>
    <p:extLst>
      <p:ext uri="{BB962C8B-B14F-4D97-AF65-F5344CB8AC3E}">
        <p14:creationId xmlns:p14="http://schemas.microsoft.com/office/powerpoint/2010/main" val="13325082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F3EAF60-8BED-A846-876C-49B3D1EF8A79}"/>
              </a:ext>
            </a:extLst>
          </p:cNvPr>
          <p:cNvSpPr>
            <a:spLocks noGrp="1"/>
          </p:cNvSpPr>
          <p:nvPr>
            <p:ph idx="1"/>
          </p:nvPr>
        </p:nvSpPr>
        <p:spPr/>
        <p:txBody>
          <a:bodyPr>
            <a:normAutofit/>
          </a:bodyPr>
          <a:lstStyle/>
          <a:p>
            <a:r>
              <a:rPr lang="en-US" sz="4800" dirty="0"/>
              <a:t>What do you know about Sleep?</a:t>
            </a:r>
          </a:p>
        </p:txBody>
      </p:sp>
      <p:pic>
        <p:nvPicPr>
          <p:cNvPr id="5" name="Picture 4" descr="sleeplogo.jpg">
            <a:extLst>
              <a:ext uri="{FF2B5EF4-FFF2-40B4-BE49-F238E27FC236}">
                <a16:creationId xmlns:a16="http://schemas.microsoft.com/office/drawing/2014/main" id="{7507F373-9160-204C-8F6E-8377B350841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12248" y="5805264"/>
            <a:ext cx="792088" cy="792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674334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49EAE2-B80D-264B-8094-55215C75F245}"/>
              </a:ext>
            </a:extLst>
          </p:cNvPr>
          <p:cNvSpPr>
            <a:spLocks noGrp="1"/>
          </p:cNvSpPr>
          <p:nvPr>
            <p:ph type="title"/>
          </p:nvPr>
        </p:nvSpPr>
        <p:spPr/>
        <p:txBody>
          <a:bodyPr/>
          <a:lstStyle/>
          <a:p>
            <a:pPr algn="ctr"/>
            <a:r>
              <a:rPr lang="en-US" sz="3600" dirty="0">
                <a:latin typeface="Arial" panose="020B0604020202020204" pitchFamily="34" charset="0"/>
                <a:cs typeface="Arial" panose="020B0604020202020204" pitchFamily="34" charset="0"/>
              </a:rPr>
              <a:t>Sleep Quiz </a:t>
            </a:r>
          </a:p>
        </p:txBody>
      </p:sp>
      <p:sp>
        <p:nvSpPr>
          <p:cNvPr id="5" name="Content Placeholder 4">
            <a:extLst>
              <a:ext uri="{FF2B5EF4-FFF2-40B4-BE49-F238E27FC236}">
                <a16:creationId xmlns:a16="http://schemas.microsoft.com/office/drawing/2014/main" id="{CC789B46-D1BE-254E-A2C2-A245260E54F9}"/>
              </a:ext>
            </a:extLst>
          </p:cNvPr>
          <p:cNvSpPr>
            <a:spLocks noGrp="1"/>
          </p:cNvSpPr>
          <p:nvPr>
            <p:ph idx="1"/>
          </p:nvPr>
        </p:nvSpPr>
        <p:spPr>
          <a:xfrm>
            <a:off x="457200" y="1413198"/>
            <a:ext cx="7620000" cy="4800600"/>
          </a:xfrm>
        </p:spPr>
        <p:txBody>
          <a:bodyPr>
            <a:normAutofit fontScale="40000" lnSpcReduction="20000"/>
          </a:bodyPr>
          <a:lstStyle/>
          <a:p>
            <a:pPr indent="-342900">
              <a:buFont typeface="Calibri" pitchFamily="34" charset="0"/>
              <a:buAutoNum type="arabicPeriod"/>
            </a:pPr>
            <a:r>
              <a:rPr lang="en-GB" sz="4000" dirty="0">
                <a:solidFill>
                  <a:schemeClr val="tx2"/>
                </a:solidFill>
              </a:rPr>
              <a:t>When you sleep, your body and brain shut down completely in order to rest </a:t>
            </a:r>
          </a:p>
          <a:p>
            <a:pPr indent="-342900">
              <a:buFont typeface="Calibri" pitchFamily="34" charset="0"/>
              <a:buAutoNum type="arabicPeriod"/>
            </a:pPr>
            <a:endParaRPr lang="en-GB" sz="1800" dirty="0">
              <a:solidFill>
                <a:schemeClr val="tx2"/>
              </a:solidFill>
            </a:endParaRPr>
          </a:p>
          <a:p>
            <a:pPr indent="-342900">
              <a:buFont typeface="Calibri" pitchFamily="34" charset="0"/>
              <a:buAutoNum type="arabicPeriod"/>
            </a:pPr>
            <a:r>
              <a:rPr lang="en-GB" sz="4000" dirty="0">
                <a:solidFill>
                  <a:schemeClr val="tx2"/>
                </a:solidFill>
              </a:rPr>
              <a:t>When you sleep, you start off in a light sleep at the beginning of the night and gradually go into a deep sleep at the end of the night</a:t>
            </a:r>
          </a:p>
          <a:p>
            <a:pPr indent="-342900">
              <a:buFont typeface="Calibri" pitchFamily="34" charset="0"/>
              <a:buAutoNum type="arabicPeriod"/>
            </a:pPr>
            <a:endParaRPr lang="en-GB" sz="1800" dirty="0">
              <a:solidFill>
                <a:schemeClr val="tx2"/>
              </a:solidFill>
            </a:endParaRPr>
          </a:p>
          <a:p>
            <a:pPr indent="-342900">
              <a:buFont typeface="Calibri" pitchFamily="34" charset="0"/>
              <a:buAutoNum type="arabicPeriod"/>
            </a:pPr>
            <a:r>
              <a:rPr lang="en-GB" sz="4000" dirty="0">
                <a:solidFill>
                  <a:schemeClr val="tx2"/>
                </a:solidFill>
              </a:rPr>
              <a:t>I can miss out a few hours sleep and make it up at the weekend</a:t>
            </a:r>
          </a:p>
          <a:p>
            <a:pPr indent="-342900">
              <a:buFont typeface="Calibri" pitchFamily="34" charset="0"/>
              <a:buAutoNum type="arabicPeriod"/>
            </a:pPr>
            <a:endParaRPr lang="en-GB" sz="1800" dirty="0">
              <a:solidFill>
                <a:schemeClr val="tx2"/>
              </a:solidFill>
            </a:endParaRPr>
          </a:p>
          <a:p>
            <a:pPr indent="-342900">
              <a:buFont typeface="Calibri" pitchFamily="34" charset="0"/>
              <a:buAutoNum type="arabicPeriod"/>
            </a:pPr>
            <a:r>
              <a:rPr lang="en-GB" sz="4000" dirty="0">
                <a:solidFill>
                  <a:schemeClr val="tx2"/>
                </a:solidFill>
              </a:rPr>
              <a:t>There is a physiological reason why teenagers find it hard to settle at night and get up early</a:t>
            </a:r>
          </a:p>
          <a:p>
            <a:pPr indent="-342900">
              <a:buFont typeface="Calibri" pitchFamily="34" charset="0"/>
              <a:buAutoNum type="arabicPeriod"/>
            </a:pPr>
            <a:endParaRPr lang="en-GB" sz="1800" dirty="0">
              <a:solidFill>
                <a:schemeClr val="tx2"/>
              </a:solidFill>
            </a:endParaRPr>
          </a:p>
          <a:p>
            <a:pPr indent="-342900">
              <a:buFont typeface="Calibri" pitchFamily="34" charset="0"/>
              <a:buAutoNum type="arabicPeriod"/>
            </a:pPr>
            <a:r>
              <a:rPr lang="en-GB" sz="4000" dirty="0">
                <a:solidFill>
                  <a:schemeClr val="tx2"/>
                </a:solidFill>
              </a:rPr>
              <a:t>Not getting enough sleep will affect how you do at school</a:t>
            </a:r>
          </a:p>
          <a:p>
            <a:pPr indent="-342900">
              <a:buFont typeface="Calibri" pitchFamily="34" charset="0"/>
              <a:buAutoNum type="arabicPeriod"/>
            </a:pPr>
            <a:endParaRPr lang="en-GB" sz="1800" dirty="0">
              <a:solidFill>
                <a:schemeClr val="tx2"/>
              </a:solidFill>
            </a:endParaRPr>
          </a:p>
          <a:p>
            <a:pPr indent="-342900">
              <a:buFont typeface="Calibri" pitchFamily="34" charset="0"/>
              <a:buAutoNum type="arabicPeriod"/>
            </a:pPr>
            <a:r>
              <a:rPr lang="en-GB" sz="4000" dirty="0">
                <a:solidFill>
                  <a:schemeClr val="tx2"/>
                </a:solidFill>
              </a:rPr>
              <a:t>Watching TV in bed won’t affect your sleep</a:t>
            </a:r>
          </a:p>
          <a:p>
            <a:pPr indent="-342900">
              <a:buFont typeface="Calibri" pitchFamily="34" charset="0"/>
              <a:buAutoNum type="arabicPeriod"/>
            </a:pPr>
            <a:endParaRPr lang="en-GB" sz="1800" dirty="0">
              <a:solidFill>
                <a:schemeClr val="tx2"/>
              </a:solidFill>
            </a:endParaRPr>
          </a:p>
          <a:p>
            <a:pPr indent="-342900">
              <a:buFont typeface="Calibri" pitchFamily="34" charset="0"/>
              <a:buAutoNum type="arabicPeriod"/>
            </a:pPr>
            <a:r>
              <a:rPr lang="en-GB" sz="4000" dirty="0">
                <a:solidFill>
                  <a:schemeClr val="tx2"/>
                </a:solidFill>
              </a:rPr>
              <a:t>It doesn’t matter what I eat and drink during the day, as long as I brush my teeth before bed</a:t>
            </a:r>
          </a:p>
          <a:p>
            <a:pPr indent="-342900">
              <a:buFont typeface="Calibri" pitchFamily="34" charset="0"/>
              <a:buAutoNum type="arabicPeriod"/>
            </a:pPr>
            <a:endParaRPr lang="en-GB" sz="1800" dirty="0">
              <a:solidFill>
                <a:schemeClr val="tx2"/>
              </a:solidFill>
            </a:endParaRPr>
          </a:p>
          <a:p>
            <a:pPr indent="-342900">
              <a:buFont typeface="Calibri" pitchFamily="34" charset="0"/>
              <a:buAutoNum type="arabicPeriod"/>
            </a:pPr>
            <a:r>
              <a:rPr lang="en-GB" sz="4000" dirty="0">
                <a:solidFill>
                  <a:schemeClr val="tx2"/>
                </a:solidFill>
              </a:rPr>
              <a:t>Lack of sleep will make you tired but it will not affect other aspects of your health </a:t>
            </a:r>
          </a:p>
          <a:p>
            <a:pPr indent="-342900">
              <a:buFont typeface="Calibri" pitchFamily="34" charset="0"/>
              <a:buAutoNum type="arabicPeriod"/>
            </a:pPr>
            <a:endParaRPr lang="en-GB" sz="1800" dirty="0">
              <a:solidFill>
                <a:schemeClr val="tx2"/>
              </a:solidFill>
            </a:endParaRPr>
          </a:p>
          <a:p>
            <a:pPr indent="-342900">
              <a:buFont typeface="Calibri" pitchFamily="34" charset="0"/>
              <a:buAutoNum type="arabicPeriod"/>
            </a:pPr>
            <a:r>
              <a:rPr lang="en-GB" sz="4000" dirty="0">
                <a:solidFill>
                  <a:schemeClr val="tx2"/>
                </a:solidFill>
              </a:rPr>
              <a:t>Sleep helps you grow</a:t>
            </a:r>
          </a:p>
          <a:p>
            <a:pPr indent="-342900">
              <a:buFont typeface="Calibri" pitchFamily="34" charset="0"/>
              <a:buAutoNum type="arabicPeriod"/>
            </a:pPr>
            <a:endParaRPr lang="en-GB" sz="1800" dirty="0">
              <a:solidFill>
                <a:schemeClr val="tx2"/>
              </a:solidFill>
            </a:endParaRPr>
          </a:p>
          <a:p>
            <a:pPr indent="-342900">
              <a:buFont typeface="Calibri" pitchFamily="34" charset="0"/>
              <a:buAutoNum type="arabicPeriod"/>
            </a:pPr>
            <a:r>
              <a:rPr lang="en-GB" sz="4000" dirty="0">
                <a:solidFill>
                  <a:schemeClr val="tx2"/>
                </a:solidFill>
              </a:rPr>
              <a:t>Getting enough sleep will help you avoid obesity</a:t>
            </a:r>
          </a:p>
          <a:p>
            <a:pPr indent="-342900">
              <a:buFont typeface="Calibri" pitchFamily="34" charset="0"/>
              <a:buAutoNum type="arabicPeriod"/>
            </a:pPr>
            <a:endParaRPr lang="en-GB" sz="1800" dirty="0">
              <a:solidFill>
                <a:schemeClr val="tx2"/>
              </a:solidFill>
            </a:endParaRPr>
          </a:p>
          <a:p>
            <a:pPr indent="-342900">
              <a:buFont typeface="Calibri" pitchFamily="34" charset="0"/>
              <a:buAutoNum type="arabicPeriod"/>
            </a:pPr>
            <a:r>
              <a:rPr lang="en-GB" sz="4000" dirty="0">
                <a:solidFill>
                  <a:schemeClr val="tx2"/>
                </a:solidFill>
              </a:rPr>
              <a:t>Sleep makes you brainy</a:t>
            </a:r>
            <a:endParaRPr lang="en-GB" sz="2300" dirty="0">
              <a:solidFill>
                <a:schemeClr val="tx2"/>
              </a:solidFill>
            </a:endParaRPr>
          </a:p>
          <a:p>
            <a:endParaRPr lang="en-US" dirty="0"/>
          </a:p>
        </p:txBody>
      </p:sp>
      <p:pic>
        <p:nvPicPr>
          <p:cNvPr id="8" name="Picture 7" descr="sleeplogo.jpg">
            <a:extLst>
              <a:ext uri="{FF2B5EF4-FFF2-40B4-BE49-F238E27FC236}">
                <a16:creationId xmlns:a16="http://schemas.microsoft.com/office/drawing/2014/main" id="{63D86DC0-150F-544C-B8FD-CCBEC3CEC6C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12248" y="5805264"/>
            <a:ext cx="792088" cy="792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432054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EAEC9A-CEC3-934D-A212-CC8B5A777FC9}"/>
              </a:ext>
            </a:extLst>
          </p:cNvPr>
          <p:cNvSpPr>
            <a:spLocks noGrp="1"/>
          </p:cNvSpPr>
          <p:nvPr>
            <p:ph type="title"/>
          </p:nvPr>
        </p:nvSpPr>
        <p:spPr/>
        <p:txBody>
          <a:bodyPr/>
          <a:lstStyle/>
          <a:p>
            <a:pPr algn="ctr"/>
            <a:r>
              <a:rPr lang="en-US" sz="3600" dirty="0">
                <a:latin typeface="Arial" panose="020B0604020202020204" pitchFamily="34" charset="0"/>
                <a:cs typeface="Arial" panose="020B0604020202020204" pitchFamily="34" charset="0"/>
              </a:rPr>
              <a:t>What is sleep (for everyone)?</a:t>
            </a:r>
          </a:p>
        </p:txBody>
      </p:sp>
      <p:sp>
        <p:nvSpPr>
          <p:cNvPr id="3" name="Content Placeholder 2">
            <a:extLst>
              <a:ext uri="{FF2B5EF4-FFF2-40B4-BE49-F238E27FC236}">
                <a16:creationId xmlns:a16="http://schemas.microsoft.com/office/drawing/2014/main" id="{24C9C0EE-DD95-A046-813D-1BF883AFCA56}"/>
              </a:ext>
            </a:extLst>
          </p:cNvPr>
          <p:cNvSpPr>
            <a:spLocks noGrp="1"/>
          </p:cNvSpPr>
          <p:nvPr>
            <p:ph idx="1"/>
          </p:nvPr>
        </p:nvSpPr>
        <p:spPr>
          <a:xfrm>
            <a:off x="571846" y="1988840"/>
            <a:ext cx="7620000" cy="3960440"/>
          </a:xfrm>
        </p:spPr>
        <p:txBody>
          <a:bodyPr>
            <a:normAutofit/>
          </a:bodyPr>
          <a:lstStyle/>
          <a:p>
            <a:pPr marL="285750" indent="-285750" fontAlgn="auto">
              <a:spcBef>
                <a:spcPts val="0"/>
              </a:spcBef>
              <a:spcAft>
                <a:spcPts val="1200"/>
              </a:spcAft>
              <a:defRPr/>
            </a:pPr>
            <a:r>
              <a:rPr lang="en-GB" sz="2400" dirty="0"/>
              <a:t>Sleep is</a:t>
            </a:r>
            <a:endParaRPr lang="en-GB" sz="2000" dirty="0"/>
          </a:p>
          <a:p>
            <a:pPr marL="273050" indent="-273050">
              <a:spcBef>
                <a:spcPts val="0"/>
              </a:spcBef>
              <a:spcAft>
                <a:spcPts val="1200"/>
              </a:spcAft>
              <a:defRPr/>
            </a:pPr>
            <a:r>
              <a:rPr lang="en-GB" sz="2000" dirty="0"/>
              <a:t>a natural behaviour</a:t>
            </a:r>
          </a:p>
          <a:p>
            <a:pPr marL="273050" indent="-273050">
              <a:spcBef>
                <a:spcPts val="0"/>
              </a:spcBef>
              <a:spcAft>
                <a:spcPts val="1200"/>
              </a:spcAft>
              <a:defRPr/>
            </a:pPr>
            <a:r>
              <a:rPr lang="en-GB" sz="2000" dirty="0"/>
              <a:t>a reversible state of reduced awareness and responsiveness to our surroundings</a:t>
            </a:r>
          </a:p>
          <a:p>
            <a:pPr marL="273050" indent="-273050">
              <a:spcBef>
                <a:spcPts val="0"/>
              </a:spcBef>
              <a:defRPr/>
            </a:pPr>
            <a:r>
              <a:rPr lang="en-GB" sz="2000" dirty="0"/>
              <a:t>dynamic</a:t>
            </a:r>
          </a:p>
          <a:p>
            <a:pPr marL="285750" indent="-285750" fontAlgn="auto">
              <a:spcBef>
                <a:spcPts val="0"/>
              </a:spcBef>
              <a:spcAft>
                <a:spcPts val="0"/>
              </a:spcAft>
              <a:defRPr/>
            </a:pPr>
            <a:endParaRPr lang="en-GB" sz="2000" dirty="0"/>
          </a:p>
          <a:p>
            <a:pPr marL="0" indent="0" fontAlgn="auto">
              <a:spcBef>
                <a:spcPts val="0"/>
              </a:spcBef>
              <a:spcAft>
                <a:spcPts val="1200"/>
              </a:spcAft>
              <a:buNone/>
              <a:defRPr/>
            </a:pPr>
            <a:r>
              <a:rPr lang="en-GB" sz="2000" dirty="0"/>
              <a:t>Lack of sleep affects our</a:t>
            </a:r>
          </a:p>
          <a:p>
            <a:pPr marL="273050" lvl="1" indent="-273050">
              <a:spcBef>
                <a:spcPts val="0"/>
              </a:spcBef>
              <a:spcAft>
                <a:spcPts val="1200"/>
              </a:spcAft>
              <a:buSzPct val="100000"/>
              <a:defRPr/>
            </a:pPr>
            <a:r>
              <a:rPr lang="en-GB" dirty="0"/>
              <a:t>emotional wellbeing</a:t>
            </a:r>
          </a:p>
          <a:p>
            <a:pPr marL="273050" lvl="1" indent="-273050">
              <a:spcBef>
                <a:spcPts val="0"/>
              </a:spcBef>
              <a:spcAft>
                <a:spcPts val="1200"/>
              </a:spcAft>
              <a:buSzPct val="100000"/>
              <a:defRPr/>
            </a:pPr>
            <a:r>
              <a:rPr lang="en-GB" dirty="0"/>
              <a:t>physical health</a:t>
            </a:r>
          </a:p>
        </p:txBody>
      </p:sp>
      <p:pic>
        <p:nvPicPr>
          <p:cNvPr id="10" name="Picture 9" descr="sleeplogo.jpg">
            <a:extLst>
              <a:ext uri="{FF2B5EF4-FFF2-40B4-BE49-F238E27FC236}">
                <a16:creationId xmlns:a16="http://schemas.microsoft.com/office/drawing/2014/main" id="{E65FB9F0-0759-D046-A781-8E1712CE6D90}"/>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12248" y="5805264"/>
            <a:ext cx="792088" cy="792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20262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61EF926-79FB-014C-A809-F1A99CCE85E4}"/>
              </a:ext>
            </a:extLst>
          </p:cNvPr>
          <p:cNvSpPr>
            <a:spLocks noGrp="1"/>
          </p:cNvSpPr>
          <p:nvPr>
            <p:ph type="title"/>
          </p:nvPr>
        </p:nvSpPr>
        <p:spPr>
          <a:xfrm>
            <a:off x="457200" y="274638"/>
            <a:ext cx="7620000" cy="1143000"/>
          </a:xfrm>
        </p:spPr>
        <p:txBody>
          <a:bodyPr/>
          <a:lstStyle/>
          <a:p>
            <a:r>
              <a:rPr lang="en-US" sz="3600" dirty="0">
                <a:latin typeface="Arial" panose="020B0604020202020204" pitchFamily="34" charset="0"/>
                <a:cs typeface="Arial" panose="020B0604020202020204" pitchFamily="34" charset="0"/>
              </a:rPr>
              <a:t>What Does Sleep Look like? </a:t>
            </a:r>
          </a:p>
        </p:txBody>
      </p:sp>
      <p:pic>
        <p:nvPicPr>
          <p:cNvPr id="5" name="Picture 3" descr="blackboard.png">
            <a:extLst>
              <a:ext uri="{FF2B5EF4-FFF2-40B4-BE49-F238E27FC236}">
                <a16:creationId xmlns:a16="http://schemas.microsoft.com/office/drawing/2014/main" id="{99A41F06-49AC-1E41-8273-CF63FB25D903}"/>
              </a:ext>
            </a:extLst>
          </p:cNvPr>
          <p:cNvPicPr>
            <a:picLocks noGrp="1" noChangeAspect="1"/>
          </p:cNvPicPr>
          <p:nvPr>
            <p:ph idx="1"/>
          </p:nvPr>
        </p:nvPicPr>
        <p:blipFill>
          <a:blip r:embed="rId2" cstate="print"/>
          <a:srcRect/>
          <a:stretch>
            <a:fillRect/>
          </a:stretch>
        </p:blipFill>
        <p:spPr bwMode="auto">
          <a:xfrm>
            <a:off x="388344" y="1124744"/>
            <a:ext cx="7620000" cy="5074024"/>
          </a:xfrm>
          <a:prstGeom prst="rect">
            <a:avLst/>
          </a:prstGeom>
          <a:noFill/>
          <a:ln w="9525">
            <a:noFill/>
            <a:miter lim="800000"/>
            <a:headEnd/>
            <a:tailEnd/>
          </a:ln>
        </p:spPr>
      </p:pic>
      <p:pic>
        <p:nvPicPr>
          <p:cNvPr id="6" name="Picture 5" descr="sleeplogo.jpg">
            <a:extLst>
              <a:ext uri="{FF2B5EF4-FFF2-40B4-BE49-F238E27FC236}">
                <a16:creationId xmlns:a16="http://schemas.microsoft.com/office/drawing/2014/main" id="{A01E4F39-A648-664C-9A23-7885AED5044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12248" y="5805264"/>
            <a:ext cx="792088" cy="792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227679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mn-lt"/>
              </a:rPr>
              <a:t>Hypnogram </a:t>
            </a:r>
          </a:p>
        </p:txBody>
      </p:sp>
      <p:sp>
        <p:nvSpPr>
          <p:cNvPr id="3" name="Content Placeholder 2"/>
          <p:cNvSpPr>
            <a:spLocks noGrp="1"/>
          </p:cNvSpPr>
          <p:nvPr>
            <p:ph idx="1"/>
          </p:nvPr>
        </p:nvSpPr>
        <p:spPr>
          <a:xfrm>
            <a:off x="457200" y="1700808"/>
            <a:ext cx="7620000" cy="4699992"/>
          </a:xfrm>
        </p:spPr>
        <p:txBody>
          <a:bodyPr>
            <a:normAutofit/>
          </a:bodyPr>
          <a:lstStyle/>
          <a:p>
            <a:r>
              <a:rPr lang="en-GB" dirty="0"/>
              <a:t>. </a:t>
            </a:r>
            <a:endParaRPr lang="en-GB" sz="3600" dirty="0"/>
          </a:p>
        </p:txBody>
      </p:sp>
      <p:pic>
        <p:nvPicPr>
          <p:cNvPr id="7" name="Picture 6">
            <a:extLst>
              <a:ext uri="{FF2B5EF4-FFF2-40B4-BE49-F238E27FC236}">
                <a16:creationId xmlns:a16="http://schemas.microsoft.com/office/drawing/2014/main" id="{C0C7EE70-D7FF-984E-8460-CB55EA4B06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3362" y="1565275"/>
            <a:ext cx="8067675" cy="4352925"/>
          </a:xfrm>
          <a:prstGeom prst="rect">
            <a:avLst/>
          </a:prstGeom>
        </p:spPr>
      </p:pic>
      <p:pic>
        <p:nvPicPr>
          <p:cNvPr id="8" name="Picture 7" descr="sleeplogo.jpg">
            <a:extLst>
              <a:ext uri="{FF2B5EF4-FFF2-40B4-BE49-F238E27FC236}">
                <a16:creationId xmlns:a16="http://schemas.microsoft.com/office/drawing/2014/main" id="{C7C9D770-CBE4-4F40-95CD-D755449EE4F2}"/>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12248" y="5805264"/>
            <a:ext cx="792088" cy="792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271879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EE838C-2A3B-EE42-BE7C-C7A94E6605C6}"/>
              </a:ext>
            </a:extLst>
          </p:cNvPr>
          <p:cNvSpPr>
            <a:spLocks noGrp="1"/>
          </p:cNvSpPr>
          <p:nvPr>
            <p:ph type="title"/>
          </p:nvPr>
        </p:nvSpPr>
        <p:spPr/>
        <p:txBody>
          <a:bodyPr/>
          <a:lstStyle/>
          <a:p>
            <a:pPr algn="ctr"/>
            <a:r>
              <a:rPr lang="en-US" dirty="0"/>
              <a:t>Infant Sleep </a:t>
            </a:r>
          </a:p>
        </p:txBody>
      </p:sp>
      <p:sp>
        <p:nvSpPr>
          <p:cNvPr id="4" name="Rectangle 3">
            <a:extLst>
              <a:ext uri="{FF2B5EF4-FFF2-40B4-BE49-F238E27FC236}">
                <a16:creationId xmlns:a16="http://schemas.microsoft.com/office/drawing/2014/main" id="{92EBD19F-A417-8247-9ADE-D319A6368247}"/>
              </a:ext>
            </a:extLst>
          </p:cNvPr>
          <p:cNvSpPr>
            <a:spLocks noGrp="1" noChangeArrowheads="1"/>
          </p:cNvSpPr>
          <p:nvPr>
            <p:ph idx="1"/>
          </p:nvPr>
        </p:nvSpPr>
        <p:spPr/>
        <p:txBody>
          <a:bodyPr/>
          <a:lstStyle/>
          <a:p>
            <a:pPr eaLnBrk="1" hangingPunct="1">
              <a:spcBef>
                <a:spcPct val="0"/>
              </a:spcBef>
              <a:buFont typeface="Wingdings" pitchFamily="2" charset="2"/>
              <a:buChar char="§"/>
            </a:pPr>
            <a:r>
              <a:rPr lang="en-GB" altLang="en-US" sz="2400" dirty="0">
                <a:latin typeface="+mj-lt"/>
              </a:rPr>
              <a:t>Napping is normal in young infants.</a:t>
            </a:r>
          </a:p>
          <a:p>
            <a:pPr eaLnBrk="1" hangingPunct="1">
              <a:spcBef>
                <a:spcPct val="0"/>
              </a:spcBef>
              <a:buFont typeface="Wingdings" pitchFamily="2" charset="2"/>
              <a:buChar char="§"/>
            </a:pPr>
            <a:r>
              <a:rPr lang="en-GB" altLang="en-US" sz="2400" dirty="0">
                <a:latin typeface="+mj-lt"/>
              </a:rPr>
              <a:t>Frequent napping in infants plays essential role in establishing long-term memory</a:t>
            </a:r>
            <a:endParaRPr lang="en-GB" altLang="en-US" sz="3400" dirty="0">
              <a:latin typeface="+mj-lt"/>
            </a:endParaRPr>
          </a:p>
          <a:p>
            <a:pPr eaLnBrk="1" hangingPunct="1">
              <a:spcBef>
                <a:spcPct val="0"/>
              </a:spcBef>
              <a:buFont typeface="Wingdings" pitchFamily="2" charset="2"/>
              <a:buChar char="§"/>
            </a:pPr>
            <a:r>
              <a:rPr lang="en-GB" altLang="en-US" sz="2400" dirty="0">
                <a:latin typeface="+mj-lt"/>
              </a:rPr>
              <a:t>New born infants require feeding through the night, so sleep programmes would not start until 11/12 months old</a:t>
            </a:r>
            <a:endParaRPr lang="en-GB" altLang="en-US" sz="1600" dirty="0">
              <a:latin typeface="+mj-lt"/>
            </a:endParaRPr>
          </a:p>
        </p:txBody>
      </p:sp>
      <p:pic>
        <p:nvPicPr>
          <p:cNvPr id="5" name="Picture 3" descr="C:\Documents and Settings\heatherengleman\Desktop\sleep disturbance children learning disability\poly mono.gif">
            <a:extLst>
              <a:ext uri="{FF2B5EF4-FFF2-40B4-BE49-F238E27FC236}">
                <a16:creationId xmlns:a16="http://schemas.microsoft.com/office/drawing/2014/main" id="{94E512C0-DD64-D244-94CD-389861549C6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7783" y="3690104"/>
            <a:ext cx="4662557" cy="28332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descr="sleeplogo.jpg">
            <a:extLst>
              <a:ext uri="{FF2B5EF4-FFF2-40B4-BE49-F238E27FC236}">
                <a16:creationId xmlns:a16="http://schemas.microsoft.com/office/drawing/2014/main" id="{47659AFE-B2D8-484B-A965-CC2C0D3BE2C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12248" y="5805264"/>
            <a:ext cx="792088" cy="792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787441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67EA58-5F11-B14F-ADD1-9BFA15D4E7DA}"/>
              </a:ext>
            </a:extLst>
          </p:cNvPr>
          <p:cNvSpPr>
            <a:spLocks noGrp="1"/>
          </p:cNvSpPr>
          <p:nvPr>
            <p:ph type="title"/>
          </p:nvPr>
        </p:nvSpPr>
        <p:spPr/>
        <p:txBody>
          <a:bodyPr/>
          <a:lstStyle/>
          <a:p>
            <a:pPr algn="ctr"/>
            <a:r>
              <a:rPr lang="en-US" dirty="0"/>
              <a:t>The Body Clock </a:t>
            </a:r>
          </a:p>
        </p:txBody>
      </p:sp>
      <p:sp>
        <p:nvSpPr>
          <p:cNvPr id="3" name="Content Placeholder 2">
            <a:extLst>
              <a:ext uri="{FF2B5EF4-FFF2-40B4-BE49-F238E27FC236}">
                <a16:creationId xmlns:a16="http://schemas.microsoft.com/office/drawing/2014/main" id="{E008E34D-90B6-6547-B5FC-E55677D5E0FD}"/>
              </a:ext>
            </a:extLst>
          </p:cNvPr>
          <p:cNvSpPr>
            <a:spLocks noGrp="1"/>
          </p:cNvSpPr>
          <p:nvPr>
            <p:ph idx="1"/>
          </p:nvPr>
        </p:nvSpPr>
        <p:spPr>
          <a:xfrm>
            <a:off x="457200" y="1600200"/>
            <a:ext cx="7620000" cy="4349080"/>
          </a:xfrm>
        </p:spPr>
        <p:txBody>
          <a:bodyPr>
            <a:normAutofit fontScale="92500" lnSpcReduction="10000"/>
          </a:bodyPr>
          <a:lstStyle/>
          <a:p>
            <a:pPr fontAlgn="auto">
              <a:spcBef>
                <a:spcPts val="0"/>
              </a:spcBef>
              <a:spcAft>
                <a:spcPts val="0"/>
              </a:spcAft>
              <a:defRPr/>
            </a:pPr>
            <a:r>
              <a:rPr lang="en-GB" sz="2400" dirty="0"/>
              <a:t>Virtually every animal has a body clock that governs its circadian rhythm</a:t>
            </a:r>
          </a:p>
          <a:p>
            <a:pPr fontAlgn="auto">
              <a:spcBef>
                <a:spcPts val="0"/>
              </a:spcBef>
              <a:spcAft>
                <a:spcPts val="0"/>
              </a:spcAft>
              <a:defRPr/>
            </a:pPr>
            <a:endParaRPr lang="en-GB" sz="2400" dirty="0"/>
          </a:p>
          <a:p>
            <a:pPr fontAlgn="auto">
              <a:spcBef>
                <a:spcPts val="0"/>
              </a:spcBef>
              <a:spcAft>
                <a:spcPts val="0"/>
              </a:spcAft>
              <a:defRPr/>
            </a:pPr>
            <a:r>
              <a:rPr lang="en-GB" sz="2400" dirty="0"/>
              <a:t>Our circadian rhythm controls many of our bodily functions including sleep</a:t>
            </a:r>
          </a:p>
          <a:p>
            <a:pPr fontAlgn="auto">
              <a:spcBef>
                <a:spcPts val="0"/>
              </a:spcBef>
              <a:spcAft>
                <a:spcPts val="0"/>
              </a:spcAft>
              <a:defRPr/>
            </a:pPr>
            <a:endParaRPr lang="en-GB" sz="2400" dirty="0"/>
          </a:p>
          <a:p>
            <a:pPr fontAlgn="auto">
              <a:spcBef>
                <a:spcPts val="0"/>
              </a:spcBef>
              <a:spcAft>
                <a:spcPts val="1200"/>
              </a:spcAft>
              <a:defRPr/>
            </a:pPr>
            <a:r>
              <a:rPr lang="en-GB" sz="2400" dirty="0"/>
              <a:t>Our body clock prompts the release of two hormones which affect our sleep:</a:t>
            </a:r>
          </a:p>
          <a:p>
            <a:pPr marL="276225" indent="-276225">
              <a:spcBef>
                <a:spcPts val="0"/>
              </a:spcBef>
              <a:spcAft>
                <a:spcPts val="1200"/>
              </a:spcAft>
              <a:defRPr/>
            </a:pPr>
            <a:r>
              <a:rPr lang="en-GB" sz="2400" dirty="0"/>
              <a:t>melatonin</a:t>
            </a:r>
          </a:p>
          <a:p>
            <a:pPr marL="276225" indent="-276225">
              <a:spcBef>
                <a:spcPts val="0"/>
              </a:spcBef>
              <a:defRPr/>
            </a:pPr>
            <a:r>
              <a:rPr lang="en-GB" sz="2400" dirty="0"/>
              <a:t>cortisol</a:t>
            </a:r>
          </a:p>
          <a:p>
            <a:pPr fontAlgn="auto">
              <a:spcBef>
                <a:spcPts val="0"/>
              </a:spcBef>
              <a:spcAft>
                <a:spcPts val="0"/>
              </a:spcAft>
              <a:defRPr/>
            </a:pPr>
            <a:endParaRPr lang="en-GB" sz="2400" dirty="0"/>
          </a:p>
          <a:p>
            <a:pPr fontAlgn="auto">
              <a:spcBef>
                <a:spcPts val="0"/>
              </a:spcBef>
              <a:spcAft>
                <a:spcPts val="0"/>
              </a:spcAft>
              <a:defRPr/>
            </a:pPr>
            <a:r>
              <a:rPr lang="en-GB" sz="2400" dirty="0"/>
              <a:t>Changes that occur during puberty can disrupt a teenager’s body clock and cause it to shift</a:t>
            </a:r>
          </a:p>
          <a:p>
            <a:endParaRPr lang="en-US" dirty="0"/>
          </a:p>
        </p:txBody>
      </p:sp>
      <p:pic>
        <p:nvPicPr>
          <p:cNvPr id="4" name="Picture 3" descr="sleeplogo.jpg">
            <a:extLst>
              <a:ext uri="{FF2B5EF4-FFF2-40B4-BE49-F238E27FC236}">
                <a16:creationId xmlns:a16="http://schemas.microsoft.com/office/drawing/2014/main" id="{BF0889A6-5801-4942-90B1-557ABAB989B0}"/>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12248" y="5805264"/>
            <a:ext cx="792088" cy="792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932207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71FC59-DE9F-CF4B-9AB6-FF4592E2C429}"/>
              </a:ext>
            </a:extLst>
          </p:cNvPr>
          <p:cNvSpPr>
            <a:spLocks noGrp="1"/>
          </p:cNvSpPr>
          <p:nvPr>
            <p:ph type="title"/>
          </p:nvPr>
        </p:nvSpPr>
        <p:spPr/>
        <p:txBody>
          <a:bodyPr/>
          <a:lstStyle/>
          <a:p>
            <a:pPr algn="ctr"/>
            <a:r>
              <a:rPr lang="en-US" dirty="0"/>
              <a:t>Zeitgebers</a:t>
            </a:r>
          </a:p>
        </p:txBody>
      </p:sp>
      <p:sp>
        <p:nvSpPr>
          <p:cNvPr id="3" name="Content Placeholder 2">
            <a:extLst>
              <a:ext uri="{FF2B5EF4-FFF2-40B4-BE49-F238E27FC236}">
                <a16:creationId xmlns:a16="http://schemas.microsoft.com/office/drawing/2014/main" id="{898A9DFD-0A98-6E48-8970-0F2932B8AD99}"/>
              </a:ext>
            </a:extLst>
          </p:cNvPr>
          <p:cNvSpPr>
            <a:spLocks noGrp="1"/>
          </p:cNvSpPr>
          <p:nvPr>
            <p:ph idx="1"/>
          </p:nvPr>
        </p:nvSpPr>
        <p:spPr/>
        <p:txBody>
          <a:bodyPr>
            <a:normAutofit/>
          </a:bodyPr>
          <a:lstStyle/>
          <a:p>
            <a:pPr marL="114300" indent="0">
              <a:buNone/>
            </a:pPr>
            <a:r>
              <a:rPr lang="en-US" sz="4000" dirty="0"/>
              <a:t>Help keep the body clock in rhythm</a:t>
            </a:r>
          </a:p>
          <a:p>
            <a:r>
              <a:rPr lang="en-US" sz="4000" dirty="0"/>
              <a:t>Light </a:t>
            </a:r>
          </a:p>
          <a:p>
            <a:r>
              <a:rPr lang="en-US" sz="4000" dirty="0"/>
              <a:t>Temperature</a:t>
            </a:r>
          </a:p>
          <a:p>
            <a:r>
              <a:rPr lang="en-US" sz="4000" dirty="0"/>
              <a:t>Meal times </a:t>
            </a:r>
          </a:p>
          <a:p>
            <a:r>
              <a:rPr lang="en-US" sz="4000" dirty="0"/>
              <a:t>Social activities</a:t>
            </a:r>
          </a:p>
        </p:txBody>
      </p:sp>
      <p:pic>
        <p:nvPicPr>
          <p:cNvPr id="4" name="Picture 3" descr="sleeplogo.jpg">
            <a:extLst>
              <a:ext uri="{FF2B5EF4-FFF2-40B4-BE49-F238E27FC236}">
                <a16:creationId xmlns:a16="http://schemas.microsoft.com/office/drawing/2014/main" id="{44D9AC62-C0E8-4547-816E-3AE2BFF47AB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12248" y="5805264"/>
            <a:ext cx="792088" cy="792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401274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DD0ADA-5283-6A49-8180-68F4EF018207}"/>
              </a:ext>
            </a:extLst>
          </p:cNvPr>
          <p:cNvSpPr>
            <a:spLocks noGrp="1"/>
          </p:cNvSpPr>
          <p:nvPr>
            <p:ph type="title"/>
          </p:nvPr>
        </p:nvSpPr>
        <p:spPr/>
        <p:txBody>
          <a:bodyPr/>
          <a:lstStyle/>
          <a:p>
            <a:pPr algn="ctr"/>
            <a:r>
              <a:rPr lang="en-US" dirty="0"/>
              <a:t>Our body clock: </a:t>
            </a:r>
            <a:br>
              <a:rPr lang="en-US" dirty="0"/>
            </a:br>
            <a:r>
              <a:rPr lang="en-US" dirty="0"/>
              <a:t>the Circadian Rhythm </a:t>
            </a:r>
          </a:p>
        </p:txBody>
      </p:sp>
      <p:pic>
        <p:nvPicPr>
          <p:cNvPr id="4" name="Picture 6">
            <a:extLst>
              <a:ext uri="{FF2B5EF4-FFF2-40B4-BE49-F238E27FC236}">
                <a16:creationId xmlns:a16="http://schemas.microsoft.com/office/drawing/2014/main" id="{3943D913-FEB1-2643-9016-E7C5D48CE805}"/>
              </a:ext>
            </a:extLst>
          </p:cNvPr>
          <p:cNvPicPr>
            <a:picLocks noGrp="1" noChangeAspect="1" noChangeArrowheads="1"/>
          </p:cNvPicPr>
          <p:nvPr>
            <p:ph idx="1"/>
          </p:nvPr>
        </p:nvPicPr>
        <p:blipFill>
          <a:blip r:embed="rId3" cstate="print"/>
          <a:srcRect/>
          <a:stretch>
            <a:fillRect/>
          </a:stretch>
        </p:blipFill>
        <p:spPr bwMode="auto">
          <a:xfrm>
            <a:off x="712432" y="1916832"/>
            <a:ext cx="7620000" cy="4040668"/>
          </a:xfrm>
          <a:prstGeom prst="rect">
            <a:avLst/>
          </a:prstGeom>
          <a:noFill/>
          <a:ln w="9525">
            <a:noFill/>
            <a:miter lim="800000"/>
            <a:headEnd/>
            <a:tailEnd/>
          </a:ln>
        </p:spPr>
      </p:pic>
      <p:pic>
        <p:nvPicPr>
          <p:cNvPr id="5" name="Picture 4" descr="sleeplogo.jpg">
            <a:extLst>
              <a:ext uri="{FF2B5EF4-FFF2-40B4-BE49-F238E27FC236}">
                <a16:creationId xmlns:a16="http://schemas.microsoft.com/office/drawing/2014/main" id="{E77AFFC7-6272-D748-8D86-AB6CDE23979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12248" y="5805264"/>
            <a:ext cx="792088" cy="792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957164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D4DA9C-4464-0248-B0FE-171A49D65771}"/>
              </a:ext>
            </a:extLst>
          </p:cNvPr>
          <p:cNvSpPr>
            <a:spLocks noGrp="1"/>
          </p:cNvSpPr>
          <p:nvPr>
            <p:ph type="title"/>
          </p:nvPr>
        </p:nvSpPr>
        <p:spPr/>
        <p:txBody>
          <a:bodyPr/>
          <a:lstStyle/>
          <a:p>
            <a:pPr algn="ctr"/>
            <a:r>
              <a:rPr lang="en-GB" altLang="en-US" sz="4800" dirty="0">
                <a:solidFill>
                  <a:schemeClr val="tx1"/>
                </a:solidFill>
                <a:latin typeface="Arial" charset="0"/>
                <a:cs typeface="Arial" charset="0"/>
              </a:rPr>
              <a:t>The jet lag effect</a:t>
            </a:r>
            <a:br>
              <a:rPr lang="en-GB" altLang="en-US" sz="4800" dirty="0">
                <a:solidFill>
                  <a:schemeClr val="tx1"/>
                </a:solidFill>
                <a:latin typeface="Arial" charset="0"/>
                <a:cs typeface="Arial" charset="0"/>
              </a:rPr>
            </a:br>
            <a:endParaRPr lang="en-US" dirty="0">
              <a:solidFill>
                <a:schemeClr val="tx1"/>
              </a:solidFill>
            </a:endParaRPr>
          </a:p>
        </p:txBody>
      </p:sp>
      <p:sp>
        <p:nvSpPr>
          <p:cNvPr id="3" name="Content Placeholder 2">
            <a:extLst>
              <a:ext uri="{FF2B5EF4-FFF2-40B4-BE49-F238E27FC236}">
                <a16:creationId xmlns:a16="http://schemas.microsoft.com/office/drawing/2014/main" id="{722D72B0-F6D6-134D-B045-53BEDC8F6763}"/>
              </a:ext>
            </a:extLst>
          </p:cNvPr>
          <p:cNvSpPr>
            <a:spLocks noGrp="1"/>
          </p:cNvSpPr>
          <p:nvPr>
            <p:ph idx="1"/>
          </p:nvPr>
        </p:nvSpPr>
        <p:spPr/>
        <p:txBody>
          <a:bodyPr/>
          <a:lstStyle/>
          <a:p>
            <a:pPr fontAlgn="auto">
              <a:spcBef>
                <a:spcPts val="0"/>
              </a:spcBef>
              <a:spcAft>
                <a:spcPts val="0"/>
              </a:spcAft>
              <a:defRPr/>
            </a:pPr>
            <a:r>
              <a:rPr lang="en-GB" sz="2800" dirty="0"/>
              <a:t>Disruption of the body clock</a:t>
            </a:r>
          </a:p>
          <a:p>
            <a:pPr fontAlgn="auto">
              <a:spcBef>
                <a:spcPts val="0"/>
              </a:spcBef>
              <a:spcAft>
                <a:spcPts val="0"/>
              </a:spcAft>
              <a:defRPr/>
            </a:pPr>
            <a:endParaRPr lang="en-GB" sz="2800" dirty="0"/>
          </a:p>
          <a:p>
            <a:pPr fontAlgn="auto">
              <a:spcBef>
                <a:spcPts val="0"/>
              </a:spcBef>
              <a:spcAft>
                <a:spcPts val="0"/>
              </a:spcAft>
              <a:defRPr/>
            </a:pPr>
            <a:r>
              <a:rPr lang="en-GB" sz="2800" dirty="0"/>
              <a:t>Results in a shift in your body clock</a:t>
            </a:r>
          </a:p>
          <a:p>
            <a:pPr marL="114300" indent="0" fontAlgn="auto">
              <a:spcBef>
                <a:spcPts val="0"/>
              </a:spcBef>
              <a:spcAft>
                <a:spcPts val="0"/>
              </a:spcAft>
              <a:buNone/>
              <a:defRPr/>
            </a:pPr>
            <a:endParaRPr lang="en-GB" sz="2800" dirty="0"/>
          </a:p>
          <a:p>
            <a:pPr marL="114300" indent="0" fontAlgn="auto">
              <a:spcBef>
                <a:spcPts val="0"/>
              </a:spcBef>
              <a:spcAft>
                <a:spcPts val="0"/>
              </a:spcAft>
              <a:buNone/>
              <a:defRPr/>
            </a:pPr>
            <a:r>
              <a:rPr lang="en-GB" sz="2800" dirty="0"/>
              <a:t>Impacts on your sleep</a:t>
            </a:r>
          </a:p>
          <a:p>
            <a:pPr marL="114300" indent="0" fontAlgn="auto">
              <a:spcBef>
                <a:spcPts val="0"/>
              </a:spcBef>
              <a:spcAft>
                <a:spcPts val="0"/>
              </a:spcAft>
              <a:buNone/>
              <a:defRPr/>
            </a:pPr>
            <a:endParaRPr lang="en-GB" sz="2800" dirty="0"/>
          </a:p>
          <a:p>
            <a:pPr marL="273050" lvl="1" indent="-273050">
              <a:spcBef>
                <a:spcPts val="0"/>
              </a:spcBef>
              <a:spcAft>
                <a:spcPts val="1200"/>
              </a:spcAft>
              <a:defRPr/>
            </a:pPr>
            <a:r>
              <a:rPr lang="en-GB" sz="2800" dirty="0"/>
              <a:t>Difficulty falling asleep</a:t>
            </a:r>
          </a:p>
          <a:p>
            <a:pPr marL="273050" lvl="1" indent="-273050">
              <a:spcBef>
                <a:spcPts val="0"/>
              </a:spcBef>
              <a:spcAft>
                <a:spcPts val="1200"/>
              </a:spcAft>
              <a:defRPr/>
            </a:pPr>
            <a:r>
              <a:rPr lang="en-GB" sz="2800" dirty="0"/>
              <a:t>Reduced sleep time</a:t>
            </a:r>
          </a:p>
          <a:p>
            <a:pPr marL="273050" lvl="1" indent="-273050">
              <a:spcBef>
                <a:spcPts val="0"/>
              </a:spcBef>
              <a:spcAft>
                <a:spcPts val="1200"/>
              </a:spcAft>
              <a:defRPr/>
            </a:pPr>
            <a:r>
              <a:rPr lang="en-GB" sz="2800" dirty="0"/>
              <a:t>Difficulty waking in the morning</a:t>
            </a:r>
          </a:p>
          <a:p>
            <a:endParaRPr lang="en-US" dirty="0"/>
          </a:p>
        </p:txBody>
      </p:sp>
      <p:pic>
        <p:nvPicPr>
          <p:cNvPr id="4" name="Picture 3" descr="sleeplogo.jpg">
            <a:extLst>
              <a:ext uri="{FF2B5EF4-FFF2-40B4-BE49-F238E27FC236}">
                <a16:creationId xmlns:a16="http://schemas.microsoft.com/office/drawing/2014/main" id="{0612E61C-BEF4-D949-BCC5-70D2D4BDED5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12248" y="5805264"/>
            <a:ext cx="792088" cy="792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986859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620632-7075-7546-B8E6-C0DFF21B5ECF}"/>
              </a:ext>
            </a:extLst>
          </p:cNvPr>
          <p:cNvSpPr>
            <a:spLocks noGrp="1"/>
          </p:cNvSpPr>
          <p:nvPr>
            <p:ph type="title"/>
          </p:nvPr>
        </p:nvSpPr>
        <p:spPr/>
        <p:txBody>
          <a:bodyPr/>
          <a:lstStyle/>
          <a:p>
            <a:r>
              <a:rPr lang="en-GB" altLang="en-US" sz="4400" dirty="0">
                <a:solidFill>
                  <a:schemeClr val="tx1"/>
                </a:solidFill>
                <a:latin typeface="Arial" charset="0"/>
                <a:cs typeface="Arial" charset="0"/>
              </a:rPr>
              <a:t>Sleep and physical wellbeing</a:t>
            </a:r>
            <a:br>
              <a:rPr lang="en-GB" altLang="en-US" sz="4400" dirty="0">
                <a:solidFill>
                  <a:schemeClr val="tx1"/>
                </a:solidFill>
                <a:latin typeface="Arial" charset="0"/>
                <a:cs typeface="Arial" charset="0"/>
              </a:rPr>
            </a:br>
            <a:endParaRPr lang="en-US" sz="4400" dirty="0">
              <a:solidFill>
                <a:schemeClr val="tx1"/>
              </a:solidFill>
            </a:endParaRPr>
          </a:p>
        </p:txBody>
      </p:sp>
      <p:pic>
        <p:nvPicPr>
          <p:cNvPr id="4" name="Picture 2">
            <a:extLst>
              <a:ext uri="{FF2B5EF4-FFF2-40B4-BE49-F238E27FC236}">
                <a16:creationId xmlns:a16="http://schemas.microsoft.com/office/drawing/2014/main" id="{4DC5F6A4-99D2-CE45-906B-FDC1F763968F}"/>
              </a:ext>
            </a:extLst>
          </p:cNvPr>
          <p:cNvPicPr>
            <a:picLocks noGrp="1" noChangeAspect="1" noChangeArrowheads="1"/>
          </p:cNvPicPr>
          <p:nvPr>
            <p:ph idx="1"/>
          </p:nvPr>
        </p:nvPicPr>
        <p:blipFill>
          <a:blip r:embed="rId3" cstate="print"/>
          <a:srcRect/>
          <a:stretch>
            <a:fillRect/>
          </a:stretch>
        </p:blipFill>
        <p:spPr bwMode="auto">
          <a:xfrm>
            <a:off x="1259632" y="2201914"/>
            <a:ext cx="6214318" cy="3716285"/>
          </a:xfrm>
          <a:prstGeom prst="rect">
            <a:avLst/>
          </a:prstGeom>
          <a:noFill/>
          <a:ln w="9525">
            <a:noFill/>
            <a:miter lim="800000"/>
            <a:headEnd/>
            <a:tailEnd/>
          </a:ln>
        </p:spPr>
      </p:pic>
      <p:sp>
        <p:nvSpPr>
          <p:cNvPr id="5" name="TextBox 4">
            <a:extLst>
              <a:ext uri="{FF2B5EF4-FFF2-40B4-BE49-F238E27FC236}">
                <a16:creationId xmlns:a16="http://schemas.microsoft.com/office/drawing/2014/main" id="{CE5A163F-F161-D444-86DD-E37B3D10CC56}"/>
              </a:ext>
            </a:extLst>
          </p:cNvPr>
          <p:cNvSpPr txBox="1"/>
          <p:nvPr/>
        </p:nvSpPr>
        <p:spPr>
          <a:xfrm>
            <a:off x="683568" y="1417638"/>
            <a:ext cx="6984776" cy="369332"/>
          </a:xfrm>
          <a:prstGeom prst="rect">
            <a:avLst/>
          </a:prstGeom>
          <a:noFill/>
        </p:spPr>
        <p:txBody>
          <a:bodyPr wrap="square" rtlCol="0">
            <a:spAutoFit/>
          </a:bodyPr>
          <a:lstStyle/>
          <a:p>
            <a:r>
              <a:rPr lang="en-US" dirty="0"/>
              <a:t>Our bodies release a cocktail of hormones during sleep that:</a:t>
            </a:r>
          </a:p>
        </p:txBody>
      </p:sp>
      <p:pic>
        <p:nvPicPr>
          <p:cNvPr id="6" name="Picture 5" descr="sleeplogo.jpg">
            <a:extLst>
              <a:ext uri="{FF2B5EF4-FFF2-40B4-BE49-F238E27FC236}">
                <a16:creationId xmlns:a16="http://schemas.microsoft.com/office/drawing/2014/main" id="{2181B4B4-267F-5C4C-939C-1DDB8DFED0A8}"/>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12248" y="5805264"/>
            <a:ext cx="792088" cy="792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615922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24FD09-A18A-F441-8694-1D4260210E41}"/>
              </a:ext>
            </a:extLst>
          </p:cNvPr>
          <p:cNvSpPr>
            <a:spLocks noGrp="1"/>
          </p:cNvSpPr>
          <p:nvPr>
            <p:ph type="title"/>
          </p:nvPr>
        </p:nvSpPr>
        <p:spPr/>
        <p:txBody>
          <a:bodyPr/>
          <a:lstStyle/>
          <a:p>
            <a:r>
              <a:rPr lang="en-GB" altLang="en-US" sz="4800" dirty="0">
                <a:solidFill>
                  <a:schemeClr val="tx1"/>
                </a:solidFill>
                <a:latin typeface="Arial" charset="0"/>
                <a:cs typeface="Arial" charset="0"/>
              </a:rPr>
              <a:t>Sleep and mental wellbeing</a:t>
            </a:r>
            <a:br>
              <a:rPr lang="en-GB" altLang="en-US" sz="4800" dirty="0">
                <a:solidFill>
                  <a:prstClr val="white"/>
                </a:solidFill>
                <a:latin typeface="Arial" charset="0"/>
                <a:cs typeface="Arial" charset="0"/>
              </a:rPr>
            </a:br>
            <a:endParaRPr lang="en-US" dirty="0"/>
          </a:p>
        </p:txBody>
      </p:sp>
      <p:sp>
        <p:nvSpPr>
          <p:cNvPr id="3" name="Content Placeholder 2">
            <a:extLst>
              <a:ext uri="{FF2B5EF4-FFF2-40B4-BE49-F238E27FC236}">
                <a16:creationId xmlns:a16="http://schemas.microsoft.com/office/drawing/2014/main" id="{BE6FA8BD-3C17-E540-B728-47728B8FD2ED}"/>
              </a:ext>
            </a:extLst>
          </p:cNvPr>
          <p:cNvSpPr>
            <a:spLocks noGrp="1"/>
          </p:cNvSpPr>
          <p:nvPr>
            <p:ph idx="1"/>
          </p:nvPr>
        </p:nvSpPr>
        <p:spPr/>
        <p:txBody>
          <a:bodyPr/>
          <a:lstStyle/>
          <a:p>
            <a:pPr marL="114300" indent="0" fontAlgn="auto">
              <a:spcBef>
                <a:spcPts val="0"/>
              </a:spcBef>
              <a:spcAft>
                <a:spcPts val="1200"/>
              </a:spcAft>
              <a:buNone/>
              <a:defRPr/>
            </a:pPr>
            <a:r>
              <a:rPr lang="en-GB" sz="2400" dirty="0"/>
              <a:t>Different learning processes occur during different stages of sleep</a:t>
            </a:r>
          </a:p>
          <a:p>
            <a:pPr>
              <a:spcBef>
                <a:spcPts val="0"/>
              </a:spcBef>
              <a:spcAft>
                <a:spcPts val="1200"/>
              </a:spcAft>
              <a:defRPr/>
            </a:pPr>
            <a:r>
              <a:rPr lang="en-GB" sz="2400" dirty="0"/>
              <a:t>  Memory consolidation</a:t>
            </a:r>
          </a:p>
          <a:p>
            <a:pPr>
              <a:spcBef>
                <a:spcPts val="0"/>
              </a:spcBef>
              <a:spcAft>
                <a:spcPts val="1200"/>
              </a:spcAft>
              <a:defRPr/>
            </a:pPr>
            <a:r>
              <a:rPr lang="en-GB" sz="2400" dirty="0"/>
              <a:t>  Vocabulary  and pronunciation</a:t>
            </a:r>
          </a:p>
          <a:p>
            <a:pPr>
              <a:spcBef>
                <a:spcPts val="0"/>
              </a:spcBef>
              <a:defRPr/>
            </a:pPr>
            <a:r>
              <a:rPr lang="en-GB" sz="2400" dirty="0"/>
              <a:t>  Ability to remember words and sounds</a:t>
            </a:r>
          </a:p>
          <a:p>
            <a:pPr marL="114300" indent="0">
              <a:spcBef>
                <a:spcPts val="0"/>
              </a:spcBef>
              <a:buNone/>
              <a:defRPr/>
            </a:pPr>
            <a:endParaRPr lang="en-GB" sz="2400" dirty="0"/>
          </a:p>
          <a:p>
            <a:pPr>
              <a:spcBef>
                <a:spcPts val="0"/>
              </a:spcBef>
              <a:defRPr/>
            </a:pPr>
            <a:r>
              <a:rPr lang="en-GB" sz="2400" dirty="0"/>
              <a:t> emotional growth and understanding </a:t>
            </a:r>
          </a:p>
          <a:p>
            <a:pPr fontAlgn="auto">
              <a:spcBef>
                <a:spcPts val="0"/>
              </a:spcBef>
              <a:spcAft>
                <a:spcPts val="0"/>
              </a:spcAft>
              <a:defRPr/>
            </a:pPr>
            <a:endParaRPr lang="en-GB" sz="2400" dirty="0"/>
          </a:p>
          <a:p>
            <a:pPr marL="114300" indent="0" fontAlgn="auto">
              <a:spcBef>
                <a:spcPts val="0"/>
              </a:spcBef>
              <a:spcAft>
                <a:spcPts val="0"/>
              </a:spcAft>
              <a:buNone/>
              <a:defRPr/>
            </a:pPr>
            <a:r>
              <a:rPr lang="en-GB" sz="2400" dirty="0"/>
              <a:t>Sleep is crucial for brain development  during childhood and adolescence</a:t>
            </a:r>
          </a:p>
          <a:p>
            <a:endParaRPr lang="en-US" dirty="0"/>
          </a:p>
        </p:txBody>
      </p:sp>
      <p:pic>
        <p:nvPicPr>
          <p:cNvPr id="4" name="Picture 3" descr="sleeplogo.jpg">
            <a:extLst>
              <a:ext uri="{FF2B5EF4-FFF2-40B4-BE49-F238E27FC236}">
                <a16:creationId xmlns:a16="http://schemas.microsoft.com/office/drawing/2014/main" id="{047F037E-4E9A-9F45-8638-41DAC893FE5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12248" y="5805264"/>
            <a:ext cx="792088" cy="792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360287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20B8C1-AEB5-5549-93EE-36580AF3D147}"/>
              </a:ext>
            </a:extLst>
          </p:cNvPr>
          <p:cNvSpPr>
            <a:spLocks noGrp="1"/>
          </p:cNvSpPr>
          <p:nvPr>
            <p:ph type="title"/>
          </p:nvPr>
        </p:nvSpPr>
        <p:spPr/>
        <p:txBody>
          <a:bodyPr/>
          <a:lstStyle/>
          <a:p>
            <a:r>
              <a:rPr lang="en-US" sz="4400" dirty="0"/>
              <a:t>Common Problems with Sleep that Our Parents identify </a:t>
            </a:r>
          </a:p>
        </p:txBody>
      </p:sp>
      <p:sp>
        <p:nvSpPr>
          <p:cNvPr id="3" name="Content Placeholder 2">
            <a:extLst>
              <a:ext uri="{FF2B5EF4-FFF2-40B4-BE49-F238E27FC236}">
                <a16:creationId xmlns:a16="http://schemas.microsoft.com/office/drawing/2014/main" id="{F1D4A1F0-7247-774B-B6FF-89C7CEB9A7F4}"/>
              </a:ext>
            </a:extLst>
          </p:cNvPr>
          <p:cNvSpPr>
            <a:spLocks noGrp="1"/>
          </p:cNvSpPr>
          <p:nvPr>
            <p:ph idx="1"/>
          </p:nvPr>
        </p:nvSpPr>
        <p:spPr/>
        <p:txBody>
          <a:bodyPr/>
          <a:lstStyle/>
          <a:p>
            <a:r>
              <a:rPr lang="en-US" sz="2800" dirty="0"/>
              <a:t>Going to sleep very late </a:t>
            </a:r>
          </a:p>
          <a:p>
            <a:r>
              <a:rPr lang="en-US" sz="2800" dirty="0"/>
              <a:t>Taking a very long time to get to sleep</a:t>
            </a:r>
          </a:p>
          <a:p>
            <a:r>
              <a:rPr lang="en-US" sz="2800" dirty="0"/>
              <a:t>Waking in the night and not going back to sleep</a:t>
            </a:r>
          </a:p>
          <a:p>
            <a:r>
              <a:rPr lang="en-US" sz="2800" dirty="0"/>
              <a:t>Waking in night wandering the house / eating</a:t>
            </a:r>
          </a:p>
          <a:p>
            <a:r>
              <a:rPr lang="en-US" sz="2800" dirty="0"/>
              <a:t>Refusing to sleep anywhere other than parents bed (has still been an issue for some 19yr </a:t>
            </a:r>
            <a:r>
              <a:rPr lang="en-US" sz="2800" dirty="0" err="1"/>
              <a:t>olds</a:t>
            </a:r>
            <a:r>
              <a:rPr lang="en-US" sz="2800" dirty="0"/>
              <a:t>!)</a:t>
            </a:r>
          </a:p>
          <a:p>
            <a:r>
              <a:rPr lang="en-US" sz="2800" dirty="0"/>
              <a:t>Joining parents in bed when waking in night</a:t>
            </a:r>
          </a:p>
          <a:p>
            <a:r>
              <a:rPr lang="en-US" sz="2800" dirty="0"/>
              <a:t>Bed wetting in night</a:t>
            </a:r>
          </a:p>
          <a:p>
            <a:endParaRPr lang="en-US" dirty="0"/>
          </a:p>
        </p:txBody>
      </p:sp>
      <p:pic>
        <p:nvPicPr>
          <p:cNvPr id="4" name="Picture 3" descr="sleeplogo.jpg">
            <a:extLst>
              <a:ext uri="{FF2B5EF4-FFF2-40B4-BE49-F238E27FC236}">
                <a16:creationId xmlns:a16="http://schemas.microsoft.com/office/drawing/2014/main" id="{9E0F0249-BEC7-1147-9557-18759DB6D1A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12248" y="5805264"/>
            <a:ext cx="792088" cy="792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172548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0BC9A16-E356-A34E-A65F-14CDFA29719B}"/>
              </a:ext>
            </a:extLst>
          </p:cNvPr>
          <p:cNvSpPr>
            <a:spLocks noGrp="1"/>
          </p:cNvSpPr>
          <p:nvPr>
            <p:ph idx="1"/>
          </p:nvPr>
        </p:nvSpPr>
        <p:spPr>
          <a:xfrm>
            <a:off x="457200" y="1600200"/>
            <a:ext cx="7620000" cy="4349080"/>
          </a:xfrm>
        </p:spPr>
        <p:txBody>
          <a:bodyPr>
            <a:normAutofit fontScale="92500"/>
          </a:bodyPr>
          <a:lstStyle/>
          <a:p>
            <a:pPr>
              <a:lnSpc>
                <a:spcPct val="150000"/>
              </a:lnSpc>
              <a:spcBef>
                <a:spcPts val="0"/>
              </a:spcBef>
              <a:defRPr/>
            </a:pPr>
            <a:r>
              <a:rPr lang="en-GB" sz="2400"/>
              <a:t>Communication disorders</a:t>
            </a:r>
          </a:p>
          <a:p>
            <a:pPr>
              <a:lnSpc>
                <a:spcPct val="150000"/>
              </a:lnSpc>
              <a:spcBef>
                <a:spcPts val="0"/>
              </a:spcBef>
              <a:defRPr/>
            </a:pPr>
            <a:r>
              <a:rPr lang="en-GB" sz="2400"/>
              <a:t>Lack of understanding about what the typical routine is, what people usually do and why</a:t>
            </a:r>
          </a:p>
          <a:p>
            <a:pPr>
              <a:lnSpc>
                <a:spcPct val="150000"/>
              </a:lnSpc>
              <a:spcBef>
                <a:spcPts val="0"/>
              </a:spcBef>
              <a:defRPr/>
            </a:pPr>
            <a:r>
              <a:rPr lang="en-GB" sz="2400"/>
              <a:t>Misconceptions about what parents are trying to achieve</a:t>
            </a:r>
          </a:p>
          <a:p>
            <a:pPr>
              <a:lnSpc>
                <a:spcPct val="150000"/>
              </a:lnSpc>
              <a:spcBef>
                <a:spcPts val="0"/>
              </a:spcBef>
              <a:defRPr/>
            </a:pPr>
            <a:r>
              <a:rPr lang="en-US" sz="2400"/>
              <a:t>Anxiety and ‘replaying’, struggling to wind down  </a:t>
            </a:r>
          </a:p>
          <a:p>
            <a:pPr>
              <a:lnSpc>
                <a:spcPct val="150000"/>
              </a:lnSpc>
              <a:spcBef>
                <a:spcPts val="0"/>
              </a:spcBef>
              <a:defRPr/>
            </a:pPr>
            <a:r>
              <a:rPr lang="en-US" sz="2400"/>
              <a:t>Attempting to make changes to  learnt routines is difficult </a:t>
            </a:r>
          </a:p>
          <a:p>
            <a:pPr marL="114300" indent="0">
              <a:lnSpc>
                <a:spcPct val="150000"/>
              </a:lnSpc>
              <a:spcBef>
                <a:spcPts val="0"/>
              </a:spcBef>
              <a:buNone/>
              <a:defRPr/>
            </a:pPr>
            <a:r>
              <a:rPr lang="en-US" sz="2400" b="1"/>
              <a:t>Good news is these difficulties are all more typically </a:t>
            </a:r>
            <a:r>
              <a:rPr lang="en-US" sz="2400" b="1" err="1"/>
              <a:t>behavioural</a:t>
            </a:r>
            <a:r>
              <a:rPr lang="en-US" sz="2400" b="1"/>
              <a:t> and can be changed.</a:t>
            </a:r>
          </a:p>
          <a:p>
            <a:pPr>
              <a:lnSpc>
                <a:spcPct val="150000"/>
              </a:lnSpc>
              <a:spcBef>
                <a:spcPts val="0"/>
              </a:spcBef>
              <a:defRPr/>
            </a:pPr>
            <a:endParaRPr lang="en-US"/>
          </a:p>
        </p:txBody>
      </p:sp>
      <p:sp>
        <p:nvSpPr>
          <p:cNvPr id="4" name="Title 1">
            <a:extLst>
              <a:ext uri="{FF2B5EF4-FFF2-40B4-BE49-F238E27FC236}">
                <a16:creationId xmlns:a16="http://schemas.microsoft.com/office/drawing/2014/main" id="{32CCF538-68FC-654F-89C7-48041D2EF035}"/>
              </a:ext>
            </a:extLst>
          </p:cNvPr>
          <p:cNvSpPr txBox="1">
            <a:spLocks noGrp="1"/>
          </p:cNvSpPr>
          <p:nvPr>
            <p:ph type="title"/>
          </p:nvPr>
        </p:nvSpPr>
        <p:spPr bwMode="auto">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fontAlgn="base">
              <a:spcBef>
                <a:spcPct val="0"/>
              </a:spcBef>
              <a:spcAft>
                <a:spcPct val="0"/>
              </a:spcAft>
            </a:pPr>
            <a:r>
              <a:rPr lang="en-GB" altLang="en-US" sz="3200">
                <a:latin typeface="Arial" charset="0"/>
                <a:cs typeface="Arial" charset="0"/>
              </a:rPr>
              <a:t>Why are children with Autism more likely to have sleep problems?</a:t>
            </a:r>
          </a:p>
        </p:txBody>
      </p:sp>
      <p:pic>
        <p:nvPicPr>
          <p:cNvPr id="5" name="Picture 4" descr="sleeplogo.jpg">
            <a:extLst>
              <a:ext uri="{FF2B5EF4-FFF2-40B4-BE49-F238E27FC236}">
                <a16:creationId xmlns:a16="http://schemas.microsoft.com/office/drawing/2014/main" id="{B5DD783B-7482-324E-AFF4-70C36DA04311}"/>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12248" y="5805264"/>
            <a:ext cx="792088" cy="792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132483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CB6965-390C-D64E-AA8E-7BD663E4C640}"/>
              </a:ext>
            </a:extLst>
          </p:cNvPr>
          <p:cNvSpPr>
            <a:spLocks noGrp="1"/>
          </p:cNvSpPr>
          <p:nvPr>
            <p:ph type="title"/>
          </p:nvPr>
        </p:nvSpPr>
        <p:spPr/>
        <p:txBody>
          <a:bodyPr/>
          <a:lstStyle/>
          <a:p>
            <a:r>
              <a:rPr lang="en-US" sz="4000"/>
              <a:t>Establishing good bedtime practice </a:t>
            </a:r>
          </a:p>
        </p:txBody>
      </p:sp>
      <p:sp>
        <p:nvSpPr>
          <p:cNvPr id="3" name="Content Placeholder 2">
            <a:extLst>
              <a:ext uri="{FF2B5EF4-FFF2-40B4-BE49-F238E27FC236}">
                <a16:creationId xmlns:a16="http://schemas.microsoft.com/office/drawing/2014/main" id="{33669388-0718-8D49-A65E-991606FFB0D4}"/>
              </a:ext>
            </a:extLst>
          </p:cNvPr>
          <p:cNvSpPr>
            <a:spLocks noGrp="1"/>
          </p:cNvSpPr>
          <p:nvPr>
            <p:ph idx="1"/>
          </p:nvPr>
        </p:nvSpPr>
        <p:spPr/>
        <p:txBody>
          <a:bodyPr>
            <a:normAutofit/>
          </a:bodyPr>
          <a:lstStyle/>
          <a:p>
            <a:r>
              <a:rPr lang="en-US" sz="3600"/>
              <a:t>What makes a good bedtime environment ?</a:t>
            </a:r>
          </a:p>
          <a:p>
            <a:endParaRPr lang="en-US" sz="3600"/>
          </a:p>
          <a:p>
            <a:r>
              <a:rPr lang="en-US" sz="3600"/>
              <a:t>What makes a good bedtime routine?</a:t>
            </a:r>
          </a:p>
          <a:p>
            <a:endParaRPr lang="en-US" sz="3600"/>
          </a:p>
          <a:p>
            <a:pPr marL="114300" indent="0" algn="ctr">
              <a:buNone/>
            </a:pPr>
            <a:r>
              <a:rPr lang="en-US" sz="3600" b="1"/>
              <a:t>Successfully changing routines and </a:t>
            </a:r>
            <a:r>
              <a:rPr lang="en-US" sz="3600" b="1" err="1"/>
              <a:t>behaviours</a:t>
            </a:r>
            <a:r>
              <a:rPr lang="en-US" sz="3600" b="1"/>
              <a:t> </a:t>
            </a:r>
          </a:p>
        </p:txBody>
      </p:sp>
      <p:pic>
        <p:nvPicPr>
          <p:cNvPr id="4" name="Picture 3" descr="sleeplogo.jpg">
            <a:extLst>
              <a:ext uri="{FF2B5EF4-FFF2-40B4-BE49-F238E27FC236}">
                <a16:creationId xmlns:a16="http://schemas.microsoft.com/office/drawing/2014/main" id="{8C1AB5AE-FE2C-4742-BA79-276E72C1896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12248" y="5805264"/>
            <a:ext cx="792088" cy="792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871638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448FF5-F498-314B-AD2A-4C03AF069154}"/>
              </a:ext>
            </a:extLst>
          </p:cNvPr>
          <p:cNvSpPr>
            <a:spLocks noGrp="1"/>
          </p:cNvSpPr>
          <p:nvPr>
            <p:ph type="title"/>
          </p:nvPr>
        </p:nvSpPr>
        <p:spPr/>
        <p:txBody>
          <a:bodyPr/>
          <a:lstStyle/>
          <a:p>
            <a:r>
              <a:rPr lang="en-US" sz="3600"/>
              <a:t>Good bedtime and sleep  environment</a:t>
            </a:r>
          </a:p>
        </p:txBody>
      </p:sp>
      <p:sp>
        <p:nvSpPr>
          <p:cNvPr id="3" name="Content Placeholder 2">
            <a:extLst>
              <a:ext uri="{FF2B5EF4-FFF2-40B4-BE49-F238E27FC236}">
                <a16:creationId xmlns:a16="http://schemas.microsoft.com/office/drawing/2014/main" id="{CE07011C-E189-BC45-A30E-6CA778DBF5BE}"/>
              </a:ext>
            </a:extLst>
          </p:cNvPr>
          <p:cNvSpPr>
            <a:spLocks noGrp="1"/>
          </p:cNvSpPr>
          <p:nvPr>
            <p:ph idx="1"/>
          </p:nvPr>
        </p:nvSpPr>
        <p:spPr/>
        <p:txBody>
          <a:bodyPr>
            <a:normAutofit lnSpcReduction="10000"/>
          </a:bodyPr>
          <a:lstStyle/>
          <a:p>
            <a:pPr marL="114300" indent="0">
              <a:buNone/>
            </a:pPr>
            <a:r>
              <a:rPr lang="en-US" sz="2800"/>
              <a:t>Consider :</a:t>
            </a:r>
          </a:p>
          <a:p>
            <a:r>
              <a:rPr lang="en-US" sz="2800"/>
              <a:t>Lighting and darkness </a:t>
            </a:r>
          </a:p>
          <a:p>
            <a:pPr lvl="1"/>
            <a:r>
              <a:rPr lang="en-US" sz="2800"/>
              <a:t>Type of lighting if needed </a:t>
            </a:r>
          </a:p>
          <a:p>
            <a:r>
              <a:rPr lang="en-US" sz="2800"/>
              <a:t>Distractions (toys, gadgets </a:t>
            </a:r>
            <a:r>
              <a:rPr lang="en-US" sz="2800" err="1"/>
              <a:t>etc</a:t>
            </a:r>
            <a:r>
              <a:rPr lang="en-US" sz="2800"/>
              <a:t>)</a:t>
            </a:r>
          </a:p>
          <a:p>
            <a:r>
              <a:rPr lang="en-US" sz="2800"/>
              <a:t>Tidiness of room </a:t>
            </a:r>
          </a:p>
          <a:p>
            <a:r>
              <a:rPr lang="en-US" sz="2800"/>
              <a:t>Consistency (throughout the night) – music / noise </a:t>
            </a:r>
            <a:r>
              <a:rPr lang="en-US" sz="2800" err="1"/>
              <a:t>etc</a:t>
            </a:r>
            <a:endParaRPr lang="en-US" sz="2800"/>
          </a:p>
          <a:p>
            <a:r>
              <a:rPr lang="en-US" sz="2800"/>
              <a:t>Temperature of the room </a:t>
            </a:r>
          </a:p>
          <a:p>
            <a:r>
              <a:rPr lang="en-US" sz="2800"/>
              <a:t>Who else is in the room? And what they do?</a:t>
            </a:r>
          </a:p>
          <a:p>
            <a:r>
              <a:rPr lang="en-US" sz="2800"/>
              <a:t>Expectations if waking during the night ?</a:t>
            </a:r>
          </a:p>
          <a:p>
            <a:endParaRPr lang="en-US"/>
          </a:p>
          <a:p>
            <a:endParaRPr lang="en-US"/>
          </a:p>
          <a:p>
            <a:pPr marL="114300" indent="0">
              <a:buNone/>
            </a:pPr>
            <a:endParaRPr lang="en-US"/>
          </a:p>
        </p:txBody>
      </p:sp>
      <p:pic>
        <p:nvPicPr>
          <p:cNvPr id="4" name="Picture 3" descr="sleeplogo.jpg">
            <a:extLst>
              <a:ext uri="{FF2B5EF4-FFF2-40B4-BE49-F238E27FC236}">
                <a16:creationId xmlns:a16="http://schemas.microsoft.com/office/drawing/2014/main" id="{7F6F6C40-5199-574A-8F5C-0D7E2B644F2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12248" y="5805264"/>
            <a:ext cx="792088" cy="792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984617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3D2088-78D1-CF43-9154-CDBD99FE51E6}"/>
              </a:ext>
            </a:extLst>
          </p:cNvPr>
          <p:cNvSpPr>
            <a:spLocks noGrp="1"/>
          </p:cNvSpPr>
          <p:nvPr>
            <p:ph type="title"/>
          </p:nvPr>
        </p:nvSpPr>
        <p:spPr/>
        <p:txBody>
          <a:bodyPr/>
          <a:lstStyle/>
          <a:p>
            <a:r>
              <a:rPr lang="en-US" sz="4000"/>
              <a:t>What makes a good bedtime routine</a:t>
            </a:r>
          </a:p>
        </p:txBody>
      </p:sp>
      <p:sp>
        <p:nvSpPr>
          <p:cNvPr id="3" name="Content Placeholder 2">
            <a:extLst>
              <a:ext uri="{FF2B5EF4-FFF2-40B4-BE49-F238E27FC236}">
                <a16:creationId xmlns:a16="http://schemas.microsoft.com/office/drawing/2014/main" id="{405464B1-07CB-8842-AB18-6E1651C618F8}"/>
              </a:ext>
            </a:extLst>
          </p:cNvPr>
          <p:cNvSpPr>
            <a:spLocks noGrp="1"/>
          </p:cNvSpPr>
          <p:nvPr>
            <p:ph idx="1"/>
          </p:nvPr>
        </p:nvSpPr>
        <p:spPr/>
        <p:txBody>
          <a:bodyPr/>
          <a:lstStyle/>
          <a:p>
            <a:r>
              <a:rPr lang="en-US"/>
              <a:t>Plan a long time in advance: from when they come in from school? </a:t>
            </a:r>
          </a:p>
          <a:p>
            <a:r>
              <a:rPr lang="en-US"/>
              <a:t>Gadget time and physical activity vs fine motor activities that help children calm and settle ready for sleep </a:t>
            </a:r>
          </a:p>
          <a:p>
            <a:r>
              <a:rPr lang="en-US"/>
              <a:t>Meal times vs grazing </a:t>
            </a:r>
          </a:p>
          <a:p>
            <a:r>
              <a:rPr lang="en-US"/>
              <a:t>However don’t start with an aim for falling asleep at 8 if they are currently never asleep until 10.30!</a:t>
            </a:r>
          </a:p>
          <a:p>
            <a:r>
              <a:rPr lang="en-US"/>
              <a:t>Baths vs Showers</a:t>
            </a:r>
          </a:p>
          <a:p>
            <a:r>
              <a:rPr lang="en-US"/>
              <a:t>Create a visual with symbols (school can help) to show the steps and activities to the child </a:t>
            </a:r>
          </a:p>
          <a:p>
            <a:endParaRPr lang="en-US"/>
          </a:p>
        </p:txBody>
      </p:sp>
      <p:pic>
        <p:nvPicPr>
          <p:cNvPr id="4" name="Picture 3" descr="sleeplogo.jpg">
            <a:extLst>
              <a:ext uri="{FF2B5EF4-FFF2-40B4-BE49-F238E27FC236}">
                <a16:creationId xmlns:a16="http://schemas.microsoft.com/office/drawing/2014/main" id="{44C6C5D7-81F6-5B44-9FDB-B3B566D8DB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12248" y="5805264"/>
            <a:ext cx="792088" cy="792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263234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9482AD-0052-F744-9993-466408C2BE03}"/>
              </a:ext>
            </a:extLst>
          </p:cNvPr>
          <p:cNvSpPr>
            <a:spLocks noGrp="1"/>
          </p:cNvSpPr>
          <p:nvPr>
            <p:ph type="title"/>
          </p:nvPr>
        </p:nvSpPr>
        <p:spPr/>
        <p:txBody>
          <a:bodyPr/>
          <a:lstStyle/>
          <a:p>
            <a:pPr algn="ctr"/>
            <a:r>
              <a:rPr lang="en-GB" altLang="en-US" sz="3600">
                <a:solidFill>
                  <a:schemeClr val="tx1"/>
                </a:solidFill>
                <a:latin typeface="Arial" charset="0"/>
                <a:cs typeface="Arial" charset="0"/>
              </a:rPr>
              <a:t>Example of a bedtime routine</a:t>
            </a:r>
            <a:br>
              <a:rPr lang="en-GB" altLang="en-US" sz="3600">
                <a:solidFill>
                  <a:prstClr val="white"/>
                </a:solidFill>
                <a:latin typeface="Arial" charset="0"/>
                <a:cs typeface="Arial" charset="0"/>
              </a:rPr>
            </a:br>
            <a:endParaRPr lang="en-US" sz="3600"/>
          </a:p>
        </p:txBody>
      </p:sp>
      <p:graphicFrame>
        <p:nvGraphicFramePr>
          <p:cNvPr id="5" name="Table 4">
            <a:extLst>
              <a:ext uri="{FF2B5EF4-FFF2-40B4-BE49-F238E27FC236}">
                <a16:creationId xmlns:a16="http://schemas.microsoft.com/office/drawing/2014/main" id="{2A0D122E-4B1C-D84A-BF4E-9BFCA32961DF}"/>
              </a:ext>
            </a:extLst>
          </p:cNvPr>
          <p:cNvGraphicFramePr>
            <a:graphicFrameLocks noGrp="1"/>
          </p:cNvGraphicFramePr>
          <p:nvPr>
            <p:extLst>
              <p:ext uri="{D42A27DB-BD31-4B8C-83A1-F6EECF244321}">
                <p14:modId xmlns:p14="http://schemas.microsoft.com/office/powerpoint/2010/main" val="3749796399"/>
              </p:ext>
            </p:extLst>
          </p:nvPr>
        </p:nvGraphicFramePr>
        <p:xfrm>
          <a:off x="1066800" y="1316760"/>
          <a:ext cx="6600056" cy="4224480"/>
        </p:xfrm>
        <a:graphic>
          <a:graphicData uri="http://schemas.openxmlformats.org/drawingml/2006/table">
            <a:tbl>
              <a:tblPr firstRow="1" bandRow="1">
                <a:tableStyleId>{5C22544A-7EE6-4342-B048-85BDC9FD1C3A}</a:tableStyleId>
              </a:tblPr>
              <a:tblGrid>
                <a:gridCol w="1428938">
                  <a:extLst>
                    <a:ext uri="{9D8B030D-6E8A-4147-A177-3AD203B41FA5}">
                      <a16:colId xmlns:a16="http://schemas.microsoft.com/office/drawing/2014/main" val="20000"/>
                    </a:ext>
                  </a:extLst>
                </a:gridCol>
                <a:gridCol w="5171118">
                  <a:extLst>
                    <a:ext uri="{9D8B030D-6E8A-4147-A177-3AD203B41FA5}">
                      <a16:colId xmlns:a16="http://schemas.microsoft.com/office/drawing/2014/main" val="20001"/>
                    </a:ext>
                  </a:extLst>
                </a:gridCol>
              </a:tblGrid>
              <a:tr h="448050">
                <a:tc>
                  <a:txBody>
                    <a:bodyPr/>
                    <a:lstStyle/>
                    <a:p>
                      <a:r>
                        <a:rPr lang="en-GB"/>
                        <a:t>Time</a:t>
                      </a:r>
                    </a:p>
                  </a:txBody>
                  <a:tcPr/>
                </a:tc>
                <a:tc>
                  <a:txBody>
                    <a:bodyPr/>
                    <a:lstStyle/>
                    <a:p>
                      <a:r>
                        <a:rPr lang="en-GB"/>
                        <a:t>Activity</a:t>
                      </a:r>
                    </a:p>
                  </a:txBody>
                  <a:tcPr/>
                </a:tc>
                <a:extLst>
                  <a:ext uri="{0D108BD9-81ED-4DB2-BD59-A6C34878D82A}">
                    <a16:rowId xmlns:a16="http://schemas.microsoft.com/office/drawing/2014/main" val="10000"/>
                  </a:ext>
                </a:extLst>
              </a:tr>
              <a:tr h="448050">
                <a:tc>
                  <a:txBody>
                    <a:bodyPr/>
                    <a:lstStyle/>
                    <a:p>
                      <a:r>
                        <a:rPr lang="en-GB"/>
                        <a:t>5.30pm</a:t>
                      </a:r>
                    </a:p>
                  </a:txBody>
                  <a:tcPr/>
                </a:tc>
                <a:tc>
                  <a:txBody>
                    <a:bodyPr/>
                    <a:lstStyle/>
                    <a:p>
                      <a:r>
                        <a:rPr lang="en-GB"/>
                        <a:t>Evening meal</a:t>
                      </a:r>
                    </a:p>
                  </a:txBody>
                  <a:tcPr/>
                </a:tc>
                <a:extLst>
                  <a:ext uri="{0D108BD9-81ED-4DB2-BD59-A6C34878D82A}">
                    <a16:rowId xmlns:a16="http://schemas.microsoft.com/office/drawing/2014/main" val="10001"/>
                  </a:ext>
                </a:extLst>
              </a:tr>
              <a:tr h="448050">
                <a:tc>
                  <a:txBody>
                    <a:bodyPr/>
                    <a:lstStyle/>
                    <a:p>
                      <a:r>
                        <a:rPr lang="en-GB"/>
                        <a:t>6.00pm</a:t>
                      </a:r>
                    </a:p>
                  </a:txBody>
                  <a:tcPr/>
                </a:tc>
                <a:tc>
                  <a:txBody>
                    <a:bodyPr/>
                    <a:lstStyle/>
                    <a:p>
                      <a:r>
                        <a:rPr lang="en-GB"/>
                        <a:t>Play</a:t>
                      </a:r>
                      <a:r>
                        <a:rPr lang="en-GB" baseline="0"/>
                        <a:t> time</a:t>
                      </a:r>
                      <a:endParaRPr lang="en-GB"/>
                    </a:p>
                  </a:txBody>
                  <a:tcPr/>
                </a:tc>
                <a:extLst>
                  <a:ext uri="{0D108BD9-81ED-4DB2-BD59-A6C34878D82A}">
                    <a16:rowId xmlns:a16="http://schemas.microsoft.com/office/drawing/2014/main" val="10002"/>
                  </a:ext>
                </a:extLst>
              </a:tr>
              <a:tr h="448050">
                <a:tc>
                  <a:txBody>
                    <a:bodyPr/>
                    <a:lstStyle/>
                    <a:p>
                      <a:r>
                        <a:rPr lang="en-GB"/>
                        <a:t>7.00pm</a:t>
                      </a:r>
                    </a:p>
                  </a:txBody>
                  <a:tcPr/>
                </a:tc>
                <a:tc>
                  <a:txBody>
                    <a:bodyPr/>
                    <a:lstStyle/>
                    <a:p>
                      <a:r>
                        <a:rPr lang="en-GB"/>
                        <a:t>Quiet</a:t>
                      </a:r>
                      <a:r>
                        <a:rPr lang="en-GB" baseline="0"/>
                        <a:t> play e.g. Jigsaw puzzles, train set</a:t>
                      </a:r>
                    </a:p>
                    <a:p>
                      <a:r>
                        <a:rPr lang="en-GB" baseline="0"/>
                        <a:t>Snack</a:t>
                      </a:r>
                      <a:endParaRPr lang="en-GB"/>
                    </a:p>
                  </a:txBody>
                  <a:tcPr/>
                </a:tc>
                <a:extLst>
                  <a:ext uri="{0D108BD9-81ED-4DB2-BD59-A6C34878D82A}">
                    <a16:rowId xmlns:a16="http://schemas.microsoft.com/office/drawing/2014/main" val="10003"/>
                  </a:ext>
                </a:extLst>
              </a:tr>
              <a:tr h="448050">
                <a:tc>
                  <a:txBody>
                    <a:bodyPr/>
                    <a:lstStyle/>
                    <a:p>
                      <a:r>
                        <a:rPr lang="en-GB"/>
                        <a:t>7.20pm</a:t>
                      </a:r>
                    </a:p>
                  </a:txBody>
                  <a:tcPr/>
                </a:tc>
                <a:tc>
                  <a:txBody>
                    <a:bodyPr/>
                    <a:lstStyle/>
                    <a:p>
                      <a:r>
                        <a:rPr lang="en-GB"/>
                        <a:t>Relaxing bath</a:t>
                      </a:r>
                    </a:p>
                  </a:txBody>
                  <a:tcPr/>
                </a:tc>
                <a:extLst>
                  <a:ext uri="{0D108BD9-81ED-4DB2-BD59-A6C34878D82A}">
                    <a16:rowId xmlns:a16="http://schemas.microsoft.com/office/drawing/2014/main" val="10004"/>
                  </a:ext>
                </a:extLst>
              </a:tr>
              <a:tr h="448050">
                <a:tc>
                  <a:txBody>
                    <a:bodyPr/>
                    <a:lstStyle/>
                    <a:p>
                      <a:r>
                        <a:rPr lang="en-GB"/>
                        <a:t>7.40pm</a:t>
                      </a:r>
                    </a:p>
                  </a:txBody>
                  <a:tcPr/>
                </a:tc>
                <a:tc>
                  <a:txBody>
                    <a:bodyPr/>
                    <a:lstStyle/>
                    <a:p>
                      <a:r>
                        <a:rPr lang="en-GB"/>
                        <a:t>Pyjamas, teeth cleaned and into bed</a:t>
                      </a:r>
                    </a:p>
                  </a:txBody>
                  <a:tcPr/>
                </a:tc>
                <a:extLst>
                  <a:ext uri="{0D108BD9-81ED-4DB2-BD59-A6C34878D82A}">
                    <a16:rowId xmlns:a16="http://schemas.microsoft.com/office/drawing/2014/main" val="10005"/>
                  </a:ext>
                </a:extLst>
              </a:tr>
              <a:tr h="448050">
                <a:tc>
                  <a:txBody>
                    <a:bodyPr/>
                    <a:lstStyle/>
                    <a:p>
                      <a:r>
                        <a:rPr lang="en-GB"/>
                        <a:t>7.45pm</a:t>
                      </a:r>
                    </a:p>
                  </a:txBody>
                  <a:tcPr/>
                </a:tc>
                <a:tc>
                  <a:txBody>
                    <a:bodyPr/>
                    <a:lstStyle/>
                    <a:p>
                      <a:r>
                        <a:rPr lang="en-GB"/>
                        <a:t>A bedtime story</a:t>
                      </a:r>
                    </a:p>
                  </a:txBody>
                  <a:tcPr/>
                </a:tc>
                <a:extLst>
                  <a:ext uri="{0D108BD9-81ED-4DB2-BD59-A6C34878D82A}">
                    <a16:rowId xmlns:a16="http://schemas.microsoft.com/office/drawing/2014/main" val="10006"/>
                  </a:ext>
                </a:extLst>
              </a:tr>
              <a:tr h="448050">
                <a:tc>
                  <a:txBody>
                    <a:bodyPr/>
                    <a:lstStyle/>
                    <a:p>
                      <a:r>
                        <a:rPr lang="en-GB"/>
                        <a:t>7.55pm</a:t>
                      </a:r>
                    </a:p>
                  </a:txBody>
                  <a:tcPr/>
                </a:tc>
                <a:tc>
                  <a:txBody>
                    <a:bodyPr/>
                    <a:lstStyle/>
                    <a:p>
                      <a:r>
                        <a:rPr lang="en-GB"/>
                        <a:t>Cuddles from family member</a:t>
                      </a:r>
                    </a:p>
                  </a:txBody>
                  <a:tcPr/>
                </a:tc>
                <a:extLst>
                  <a:ext uri="{0D108BD9-81ED-4DB2-BD59-A6C34878D82A}">
                    <a16:rowId xmlns:a16="http://schemas.microsoft.com/office/drawing/2014/main" val="10007"/>
                  </a:ext>
                </a:extLst>
              </a:tr>
              <a:tr h="448050">
                <a:tc>
                  <a:txBody>
                    <a:bodyPr/>
                    <a:lstStyle/>
                    <a:p>
                      <a:r>
                        <a:rPr lang="en-GB"/>
                        <a:t>8.00pm</a:t>
                      </a:r>
                    </a:p>
                  </a:txBody>
                  <a:tcPr/>
                </a:tc>
                <a:tc>
                  <a:txBody>
                    <a:bodyPr/>
                    <a:lstStyle/>
                    <a:p>
                      <a:r>
                        <a:rPr lang="en-GB"/>
                        <a:t>Leave to settle</a:t>
                      </a:r>
                    </a:p>
                  </a:txBody>
                  <a:tcPr/>
                </a:tc>
                <a:extLst>
                  <a:ext uri="{0D108BD9-81ED-4DB2-BD59-A6C34878D82A}">
                    <a16:rowId xmlns:a16="http://schemas.microsoft.com/office/drawing/2014/main" val="10008"/>
                  </a:ext>
                </a:extLst>
              </a:tr>
            </a:tbl>
          </a:graphicData>
        </a:graphic>
      </p:graphicFrame>
      <p:pic>
        <p:nvPicPr>
          <p:cNvPr id="6" name="Picture 5" descr="sleeplogo.jpg">
            <a:extLst>
              <a:ext uri="{FF2B5EF4-FFF2-40B4-BE49-F238E27FC236}">
                <a16:creationId xmlns:a16="http://schemas.microsoft.com/office/drawing/2014/main" id="{F5411AC1-D132-164A-B67D-9D358C28CA5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12248" y="5805264"/>
            <a:ext cx="792088" cy="792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574252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D53499-B8D4-0F48-8AAA-1822185D4F4B}"/>
              </a:ext>
            </a:extLst>
          </p:cNvPr>
          <p:cNvSpPr>
            <a:spLocks noGrp="1"/>
          </p:cNvSpPr>
          <p:nvPr>
            <p:ph type="title"/>
          </p:nvPr>
        </p:nvSpPr>
        <p:spPr/>
        <p:txBody>
          <a:bodyPr/>
          <a:lstStyle/>
          <a:p>
            <a:pPr algn="ctr"/>
            <a:r>
              <a:rPr lang="en-US"/>
              <a:t>Before Bedtime </a:t>
            </a:r>
          </a:p>
        </p:txBody>
      </p:sp>
      <p:sp>
        <p:nvSpPr>
          <p:cNvPr id="3" name="Content Placeholder 2">
            <a:extLst>
              <a:ext uri="{FF2B5EF4-FFF2-40B4-BE49-F238E27FC236}">
                <a16:creationId xmlns:a16="http://schemas.microsoft.com/office/drawing/2014/main" id="{82CE70B8-7973-154F-9EEE-F02A29701854}"/>
              </a:ext>
            </a:extLst>
          </p:cNvPr>
          <p:cNvSpPr>
            <a:spLocks noGrp="1"/>
          </p:cNvSpPr>
          <p:nvPr>
            <p:ph idx="1"/>
          </p:nvPr>
        </p:nvSpPr>
        <p:spPr/>
        <p:txBody>
          <a:bodyPr/>
          <a:lstStyle/>
          <a:p>
            <a:pPr marL="457200" indent="-457200"/>
            <a:r>
              <a:rPr lang="en-GB" sz="2800"/>
              <a:t>Avoid afternoon nap after 2pm (escorts!) </a:t>
            </a:r>
          </a:p>
          <a:p>
            <a:pPr marL="457200" indent="-457200"/>
            <a:r>
              <a:rPr lang="en-GB" sz="2800"/>
              <a:t>No TV or gadgets at least an hour before bed</a:t>
            </a:r>
          </a:p>
          <a:p>
            <a:pPr marL="457200" indent="-457200"/>
            <a:r>
              <a:rPr lang="en-GB" sz="2800"/>
              <a:t>Quiet play</a:t>
            </a:r>
          </a:p>
          <a:p>
            <a:pPr marL="457200" indent="-457200"/>
            <a:r>
              <a:rPr lang="en-GB" sz="2800"/>
              <a:t>Snack if required e.g. toast, cereal, milky drink</a:t>
            </a:r>
          </a:p>
          <a:p>
            <a:pPr marL="457200" indent="-457200"/>
            <a:r>
              <a:rPr lang="en-GB" sz="2800"/>
              <a:t>Avoid sweets/biscuits, fizzy drinks, tea, coffee, hot chocolate</a:t>
            </a:r>
          </a:p>
          <a:p>
            <a:pPr marL="457200" indent="-457200"/>
            <a:r>
              <a:rPr lang="en-GB" sz="2800"/>
              <a:t>Final Routine should start no more than 1hr before sleep time</a:t>
            </a:r>
          </a:p>
          <a:p>
            <a:endParaRPr lang="en-US"/>
          </a:p>
        </p:txBody>
      </p:sp>
      <p:pic>
        <p:nvPicPr>
          <p:cNvPr id="4" name="Picture 3" descr="sleeplogo.jpg">
            <a:extLst>
              <a:ext uri="{FF2B5EF4-FFF2-40B4-BE49-F238E27FC236}">
                <a16:creationId xmlns:a16="http://schemas.microsoft.com/office/drawing/2014/main" id="{01FBC9B7-632E-DF40-A85A-53A12D04012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12248" y="5805264"/>
            <a:ext cx="792088" cy="792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615270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4B0C92-0B1C-5349-AA69-1B53A8BDAF42}"/>
              </a:ext>
            </a:extLst>
          </p:cNvPr>
          <p:cNvSpPr>
            <a:spLocks noGrp="1"/>
          </p:cNvSpPr>
          <p:nvPr>
            <p:ph type="title"/>
          </p:nvPr>
        </p:nvSpPr>
        <p:spPr/>
        <p:txBody>
          <a:bodyPr/>
          <a:lstStyle/>
          <a:p>
            <a:r>
              <a:rPr lang="en-US"/>
              <a:t>Learning to self soothe</a:t>
            </a:r>
          </a:p>
        </p:txBody>
      </p:sp>
      <p:sp>
        <p:nvSpPr>
          <p:cNvPr id="3" name="Content Placeholder 2">
            <a:extLst>
              <a:ext uri="{FF2B5EF4-FFF2-40B4-BE49-F238E27FC236}">
                <a16:creationId xmlns:a16="http://schemas.microsoft.com/office/drawing/2014/main" id="{E008F32A-4047-044C-A1CE-03B56F7762BA}"/>
              </a:ext>
            </a:extLst>
          </p:cNvPr>
          <p:cNvSpPr>
            <a:spLocks noGrp="1"/>
          </p:cNvSpPr>
          <p:nvPr>
            <p:ph idx="1"/>
          </p:nvPr>
        </p:nvSpPr>
        <p:spPr/>
        <p:txBody>
          <a:bodyPr/>
          <a:lstStyle/>
          <a:p>
            <a:pPr marL="114300" indent="0">
              <a:buNone/>
            </a:pPr>
            <a:r>
              <a:rPr lang="en-US"/>
              <a:t>After saying goodnight and settling </a:t>
            </a:r>
          </a:p>
          <a:p>
            <a:r>
              <a:rPr lang="en-US"/>
              <a:t>Parent stay in room with child on chair close to bed</a:t>
            </a:r>
          </a:p>
          <a:p>
            <a:r>
              <a:rPr lang="en-US"/>
              <a:t>If contact is required a </a:t>
            </a:r>
            <a:r>
              <a:rPr lang="en-US" b="1"/>
              <a:t>still hand </a:t>
            </a:r>
            <a:r>
              <a:rPr lang="en-US"/>
              <a:t>can be placed on the child’s  back.</a:t>
            </a:r>
          </a:p>
          <a:p>
            <a:r>
              <a:rPr lang="en-US"/>
              <a:t>Parent becomes a robot parent – no interactions at this time other than simply being present.</a:t>
            </a:r>
          </a:p>
          <a:p>
            <a:r>
              <a:rPr lang="en-US"/>
              <a:t>Once child learns to settle like this </a:t>
            </a:r>
          </a:p>
          <a:p>
            <a:r>
              <a:rPr lang="en-US"/>
              <a:t>– remove hand sit close </a:t>
            </a:r>
          </a:p>
          <a:p>
            <a:r>
              <a:rPr lang="en-US"/>
              <a:t>- move chair away – little by little until chair outside room</a:t>
            </a:r>
          </a:p>
          <a:p>
            <a:pPr marL="114300" indent="0">
              <a:buNone/>
            </a:pPr>
            <a:r>
              <a:rPr lang="en-US" b="1"/>
              <a:t>Repeat (at relevant stage you are at) if wakes in night. </a:t>
            </a:r>
          </a:p>
        </p:txBody>
      </p:sp>
      <p:pic>
        <p:nvPicPr>
          <p:cNvPr id="4" name="Picture 3" descr="sleeplogo.jpg">
            <a:extLst>
              <a:ext uri="{FF2B5EF4-FFF2-40B4-BE49-F238E27FC236}">
                <a16:creationId xmlns:a16="http://schemas.microsoft.com/office/drawing/2014/main" id="{7878877B-90A4-B94F-9BD0-87A3BB368917}"/>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12248" y="5805264"/>
            <a:ext cx="792088" cy="792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576198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A7ADC-5E1A-0C4E-BC57-80D03E35BBF9}"/>
              </a:ext>
            </a:extLst>
          </p:cNvPr>
          <p:cNvSpPr>
            <a:spLocks noGrp="1"/>
          </p:cNvSpPr>
          <p:nvPr>
            <p:ph type="title"/>
          </p:nvPr>
        </p:nvSpPr>
        <p:spPr/>
        <p:txBody>
          <a:bodyPr/>
          <a:lstStyle/>
          <a:p>
            <a:r>
              <a:rPr lang="en-US" sz="3600"/>
              <a:t>Crucial elements of a sleep </a:t>
            </a:r>
            <a:r>
              <a:rPr lang="en-US" sz="3600" err="1"/>
              <a:t>programme</a:t>
            </a:r>
            <a:endParaRPr lang="en-US" sz="3600"/>
          </a:p>
        </p:txBody>
      </p:sp>
      <p:sp>
        <p:nvSpPr>
          <p:cNvPr id="3" name="Content Placeholder 2">
            <a:extLst>
              <a:ext uri="{FF2B5EF4-FFF2-40B4-BE49-F238E27FC236}">
                <a16:creationId xmlns:a16="http://schemas.microsoft.com/office/drawing/2014/main" id="{2A1B5CC4-259B-FA45-891D-2286D995E110}"/>
              </a:ext>
            </a:extLst>
          </p:cNvPr>
          <p:cNvSpPr>
            <a:spLocks noGrp="1"/>
          </p:cNvSpPr>
          <p:nvPr>
            <p:ph idx="1"/>
          </p:nvPr>
        </p:nvSpPr>
        <p:spPr/>
        <p:txBody>
          <a:bodyPr/>
          <a:lstStyle/>
          <a:p>
            <a:pPr>
              <a:spcBef>
                <a:spcPct val="50000"/>
              </a:spcBef>
            </a:pPr>
            <a:r>
              <a:rPr lang="en-GB" sz="2400">
                <a:latin typeface="Arial" charset="0"/>
              </a:rPr>
              <a:t>Clear messages</a:t>
            </a:r>
          </a:p>
          <a:p>
            <a:pPr>
              <a:spcBef>
                <a:spcPct val="50000"/>
              </a:spcBef>
            </a:pPr>
            <a:r>
              <a:rPr lang="en-GB" sz="2400">
                <a:latin typeface="Arial" charset="0"/>
              </a:rPr>
              <a:t>Consistency. Parents responding the same way each time every time </a:t>
            </a:r>
          </a:p>
          <a:p>
            <a:pPr>
              <a:spcBef>
                <a:spcPct val="50000"/>
              </a:spcBef>
            </a:pPr>
            <a:r>
              <a:rPr lang="en-GB" sz="2400">
                <a:latin typeface="Arial" charset="0"/>
              </a:rPr>
              <a:t>Re-enforcement</a:t>
            </a:r>
          </a:p>
          <a:p>
            <a:pPr>
              <a:spcBef>
                <a:spcPct val="50000"/>
              </a:spcBef>
            </a:pPr>
            <a:r>
              <a:rPr lang="en-GB" sz="2400">
                <a:latin typeface="Arial" charset="0"/>
              </a:rPr>
              <a:t>Timing (for parents…need to be ready!)</a:t>
            </a:r>
          </a:p>
          <a:p>
            <a:pPr>
              <a:spcBef>
                <a:spcPct val="50000"/>
              </a:spcBef>
            </a:pPr>
            <a:r>
              <a:rPr lang="en-GB" sz="2400">
                <a:latin typeface="Arial" charset="0"/>
              </a:rPr>
              <a:t>Diet and Sleep Hygiene</a:t>
            </a:r>
          </a:p>
          <a:p>
            <a:endParaRPr lang="en-US"/>
          </a:p>
        </p:txBody>
      </p:sp>
      <p:pic>
        <p:nvPicPr>
          <p:cNvPr id="4" name="Picture 3" descr="sleeplogo.jpg">
            <a:extLst>
              <a:ext uri="{FF2B5EF4-FFF2-40B4-BE49-F238E27FC236}">
                <a16:creationId xmlns:a16="http://schemas.microsoft.com/office/drawing/2014/main" id="{EBEE2A16-66FB-EF46-81B5-2D5BD68FEEF5}"/>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12248" y="5805264"/>
            <a:ext cx="792088" cy="792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475261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346715-252B-F74B-98A0-021A06393AF3}"/>
              </a:ext>
            </a:extLst>
          </p:cNvPr>
          <p:cNvSpPr>
            <a:spLocks noGrp="1"/>
          </p:cNvSpPr>
          <p:nvPr>
            <p:ph type="title"/>
          </p:nvPr>
        </p:nvSpPr>
        <p:spPr/>
        <p:txBody>
          <a:bodyPr/>
          <a:lstStyle/>
          <a:p>
            <a:r>
              <a:rPr lang="en-US"/>
              <a:t>Hard work</a:t>
            </a:r>
          </a:p>
        </p:txBody>
      </p:sp>
      <p:sp>
        <p:nvSpPr>
          <p:cNvPr id="3" name="Content Placeholder 2">
            <a:extLst>
              <a:ext uri="{FF2B5EF4-FFF2-40B4-BE49-F238E27FC236}">
                <a16:creationId xmlns:a16="http://schemas.microsoft.com/office/drawing/2014/main" id="{8846A3A5-D774-014E-B5FA-8AE9F05ED0C5}"/>
              </a:ext>
            </a:extLst>
          </p:cNvPr>
          <p:cNvSpPr>
            <a:spLocks noGrp="1"/>
          </p:cNvSpPr>
          <p:nvPr>
            <p:ph idx="1"/>
          </p:nvPr>
        </p:nvSpPr>
        <p:spPr/>
        <p:txBody>
          <a:bodyPr>
            <a:normAutofit lnSpcReduction="10000"/>
          </a:bodyPr>
          <a:lstStyle/>
          <a:p>
            <a:r>
              <a:rPr lang="en-US" sz="3200"/>
              <a:t>Not a magic wand!</a:t>
            </a:r>
          </a:p>
          <a:p>
            <a:r>
              <a:rPr lang="en-US" sz="3200"/>
              <a:t>Worth the hard graft in the long term!</a:t>
            </a:r>
          </a:p>
          <a:p>
            <a:r>
              <a:rPr lang="en-US" sz="3200"/>
              <a:t>Plan when you can catch up on sleep</a:t>
            </a:r>
          </a:p>
          <a:p>
            <a:r>
              <a:rPr lang="en-US" sz="3200"/>
              <a:t>Holidays and weekends (the bad news) </a:t>
            </a:r>
          </a:p>
          <a:p>
            <a:endParaRPr lang="en-US" sz="3200"/>
          </a:p>
          <a:p>
            <a:pPr marL="114300" indent="0">
              <a:buNone/>
            </a:pPr>
            <a:r>
              <a:rPr lang="en-US" sz="3200"/>
              <a:t>School can help. </a:t>
            </a:r>
          </a:p>
          <a:p>
            <a:r>
              <a:rPr lang="en-US" sz="3200"/>
              <a:t>This training and support of class staff with resources </a:t>
            </a:r>
            <a:r>
              <a:rPr lang="en-US" sz="3200" err="1"/>
              <a:t>etc</a:t>
            </a:r>
            <a:r>
              <a:rPr lang="en-US" sz="3200"/>
              <a:t> </a:t>
            </a:r>
          </a:p>
          <a:p>
            <a:r>
              <a:rPr lang="en-US" sz="3200"/>
              <a:t>Individual sleep </a:t>
            </a:r>
            <a:r>
              <a:rPr lang="en-US" sz="3200" err="1"/>
              <a:t>programme</a:t>
            </a:r>
            <a:r>
              <a:rPr lang="en-US" sz="3200"/>
              <a:t> </a:t>
            </a:r>
          </a:p>
          <a:p>
            <a:pPr marL="114300" indent="0">
              <a:buNone/>
            </a:pPr>
            <a:endParaRPr lang="en-US"/>
          </a:p>
        </p:txBody>
      </p:sp>
      <p:pic>
        <p:nvPicPr>
          <p:cNvPr id="4" name="Picture 3" descr="sleeplogo.jpg">
            <a:extLst>
              <a:ext uri="{FF2B5EF4-FFF2-40B4-BE49-F238E27FC236}">
                <a16:creationId xmlns:a16="http://schemas.microsoft.com/office/drawing/2014/main" id="{B7C458FC-D101-294F-8FB4-9937A027DAC5}"/>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12248" y="5805264"/>
            <a:ext cx="792088" cy="792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856434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FDAC1F-A770-FB45-8171-2A522CAEE9D2}"/>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A5873C85-458C-A54A-B4D8-62E35F0EC334}"/>
              </a:ext>
            </a:extLst>
          </p:cNvPr>
          <p:cNvSpPr>
            <a:spLocks noGrp="1"/>
          </p:cNvSpPr>
          <p:nvPr>
            <p:ph idx="1"/>
          </p:nvPr>
        </p:nvSpPr>
        <p:spPr/>
        <p:txBody>
          <a:bodyPr/>
          <a:lstStyle/>
          <a:p>
            <a:endParaRPr lang="en-US"/>
          </a:p>
        </p:txBody>
      </p:sp>
      <p:pic>
        <p:nvPicPr>
          <p:cNvPr id="4" name="Picture 3" descr="sleeplogo.jpg">
            <a:extLst>
              <a:ext uri="{FF2B5EF4-FFF2-40B4-BE49-F238E27FC236}">
                <a16:creationId xmlns:a16="http://schemas.microsoft.com/office/drawing/2014/main" id="{CA222E9A-8225-7E40-B5DD-F1622B081B4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12248" y="5805264"/>
            <a:ext cx="792088" cy="792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876213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atin typeface="+mn-lt"/>
              </a:rPr>
              <a:t>Questions</a:t>
            </a:r>
          </a:p>
        </p:txBody>
      </p:sp>
      <p:pic>
        <p:nvPicPr>
          <p:cNvPr id="11266" name="Picture 2" descr="http://4.bp.blogspot.com/-MkrtEByegEg/Tkn6781PbmI/AAAAAAAAHHk/GTe0pagSXq0/s400/question+symbol+think+how+any+idea.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1680" y="1412775"/>
            <a:ext cx="5400600" cy="537359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sleeplogo.jpg">
            <a:extLst>
              <a:ext uri="{FF2B5EF4-FFF2-40B4-BE49-F238E27FC236}">
                <a16:creationId xmlns:a16="http://schemas.microsoft.com/office/drawing/2014/main" id="{79A35AE1-D711-B645-924B-5148737239A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12248" y="5805264"/>
            <a:ext cx="792088" cy="792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5425044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96432</TotalTime>
  <Words>1261</Words>
  <Application>Microsoft Office PowerPoint</Application>
  <PresentationFormat>On-screen Show (4:3)</PresentationFormat>
  <Paragraphs>191</Paragraphs>
  <Slides>26</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26</vt:i4>
      </vt:variant>
    </vt:vector>
  </HeadingPairs>
  <TitlesOfParts>
    <vt:vector size="31" baseType="lpstr">
      <vt:lpstr>Arial</vt:lpstr>
      <vt:lpstr>Calibri</vt:lpstr>
      <vt:lpstr>Cambria</vt:lpstr>
      <vt:lpstr>Wingdings</vt:lpstr>
      <vt:lpstr>Adjacency</vt:lpstr>
      <vt:lpstr>Freemantles Sleep Workshop </vt:lpstr>
      <vt:lpstr>Introduction and Context </vt:lpstr>
      <vt:lpstr>PowerPoint Presentation</vt:lpstr>
      <vt:lpstr>Sleep Quiz </vt:lpstr>
      <vt:lpstr>What is sleep (for everyone)?</vt:lpstr>
      <vt:lpstr>What Does Sleep Look like? </vt:lpstr>
      <vt:lpstr>Hypnogram </vt:lpstr>
      <vt:lpstr>Infant Sleep </vt:lpstr>
      <vt:lpstr>The Body Clock </vt:lpstr>
      <vt:lpstr>Zeitgebers</vt:lpstr>
      <vt:lpstr>Our body clock:  the Circadian Rhythm </vt:lpstr>
      <vt:lpstr>The jet lag effect </vt:lpstr>
      <vt:lpstr>Sleep and physical wellbeing </vt:lpstr>
      <vt:lpstr>Sleep and mental wellbeing </vt:lpstr>
      <vt:lpstr>Common Problems with Sleep that Our Parents identify </vt:lpstr>
      <vt:lpstr>Why are children with Autism more likely to have sleep problems?</vt:lpstr>
      <vt:lpstr>Establishing good bedtime practice </vt:lpstr>
      <vt:lpstr>Good bedtime and sleep  environment</vt:lpstr>
      <vt:lpstr>What makes a good bedtime routine</vt:lpstr>
      <vt:lpstr>Example of a bedtime routine </vt:lpstr>
      <vt:lpstr>Before Bedtime </vt:lpstr>
      <vt:lpstr>Learning to self soothe</vt:lpstr>
      <vt:lpstr>Crucial elements of a sleep programme</vt:lpstr>
      <vt:lpstr>Hard work</vt:lpstr>
      <vt:lpstr>PowerPoint Presentation</vt:lpstr>
      <vt:lpstr>Questions</vt:lpstr>
    </vt:vector>
  </TitlesOfParts>
  <Company>Freemantles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Liz Cooper</dc:creator>
  <cp:lastModifiedBy>Georgina Tongue</cp:lastModifiedBy>
  <cp:revision>156</cp:revision>
  <cp:lastPrinted>2021-09-22T08:51:08Z</cp:lastPrinted>
  <dcterms:created xsi:type="dcterms:W3CDTF">2016-07-12T14:25:11Z</dcterms:created>
  <dcterms:modified xsi:type="dcterms:W3CDTF">2024-04-16T11:00:21Z</dcterms:modified>
</cp:coreProperties>
</file>